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5" r:id="rId5"/>
    <p:sldId id="307" r:id="rId6"/>
    <p:sldId id="261" r:id="rId7"/>
    <p:sldId id="262" r:id="rId8"/>
    <p:sldId id="263" r:id="rId9"/>
    <p:sldId id="264" r:id="rId10"/>
    <p:sldId id="300" r:id="rId11"/>
    <p:sldId id="299" r:id="rId12"/>
    <p:sldId id="265" r:id="rId13"/>
    <p:sldId id="274" r:id="rId14"/>
    <p:sldId id="292" r:id="rId15"/>
    <p:sldId id="266" r:id="rId16"/>
    <p:sldId id="267" r:id="rId17"/>
    <p:sldId id="268" r:id="rId18"/>
    <p:sldId id="260" r:id="rId19"/>
    <p:sldId id="269" r:id="rId20"/>
    <p:sldId id="296" r:id="rId21"/>
    <p:sldId id="284" r:id="rId22"/>
    <p:sldId id="270" r:id="rId23"/>
    <p:sldId id="293" r:id="rId24"/>
    <p:sldId id="272" r:id="rId25"/>
    <p:sldId id="271" r:id="rId26"/>
    <p:sldId id="290" r:id="rId27"/>
    <p:sldId id="289" r:id="rId28"/>
    <p:sldId id="294" r:id="rId29"/>
    <p:sldId id="297" r:id="rId30"/>
    <p:sldId id="306" r:id="rId31"/>
    <p:sldId id="282" r:id="rId32"/>
    <p:sldId id="283" r:id="rId33"/>
    <p:sldId id="275" r:id="rId34"/>
    <p:sldId id="276" r:id="rId35"/>
    <p:sldId id="277" r:id="rId36"/>
    <p:sldId id="278" r:id="rId37"/>
    <p:sldId id="288" r:id="rId38"/>
    <p:sldId id="301" r:id="rId39"/>
    <p:sldId id="286" r:id="rId40"/>
    <p:sldId id="304" r:id="rId41"/>
    <p:sldId id="305" r:id="rId42"/>
    <p:sldId id="302" r:id="rId43"/>
    <p:sldId id="291" r:id="rId44"/>
    <p:sldId id="303" r:id="rId45"/>
    <p:sldId id="25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74587"/>
  </p:normalViewPr>
  <p:slideViewPr>
    <p:cSldViewPr snapToGrid="0" snapToObjects="1">
      <p:cViewPr varScale="1">
        <p:scale>
          <a:sx n="82" d="100"/>
          <a:sy n="82" d="100"/>
        </p:scale>
        <p:origin x="19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ssipation" TargetMode="External"/><Relationship Id="rId3" Type="http://schemas.openxmlformats.org/officeDocument/2006/relationships/hyperlink" Target="https://en.wikipedia.org/wiki/Heat" TargetMode="External"/><Relationship Id="rId7" Type="http://schemas.openxmlformats.org/officeDocument/2006/relationships/hyperlink" Target="https://en.wikipedia.org/wiki/Computer_cooli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stem_on_a_chip" TargetMode="External"/><Relationship Id="rId5" Type="http://schemas.openxmlformats.org/officeDocument/2006/relationships/hyperlink" Target="https://en.wikipedia.org/wiki/GPU" TargetMode="External"/><Relationship Id="rId4" Type="http://schemas.openxmlformats.org/officeDocument/2006/relationships/hyperlink" Target="https://en.wikipedia.org/wiki/CPU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13520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Pidanud</a:t>
            </a:r>
            <a:r>
              <a:rPr lang="en-US" dirty="0"/>
              <a:t> </a:t>
            </a:r>
            <a:r>
              <a:rPr lang="en-US" dirty="0" err="1"/>
              <a:t>Raplas</a:t>
            </a:r>
            <a:r>
              <a:rPr lang="en-US" dirty="0"/>
              <a:t> </a:t>
            </a:r>
            <a:r>
              <a:rPr lang="en-US" dirty="0" err="1"/>
              <a:t>arvutiäri</a:t>
            </a:r>
            <a:r>
              <a:rPr lang="en-US" dirty="0"/>
              <a:t> </a:t>
            </a:r>
            <a:r>
              <a:rPr lang="en-US" dirty="0" err="1"/>
              <a:t>üle</a:t>
            </a:r>
            <a:r>
              <a:rPr lang="en-US" dirty="0"/>
              <a:t> 20 </a:t>
            </a:r>
            <a:r>
              <a:rPr lang="en-US" dirty="0" err="1"/>
              <a:t>aasta</a:t>
            </a:r>
            <a:endParaRPr lang="en-US" dirty="0"/>
          </a:p>
          <a:p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Kogemused</a:t>
            </a:r>
            <a:r>
              <a:rPr lang="en-US" dirty="0"/>
              <a:t> </a:t>
            </a:r>
            <a:r>
              <a:rPr lang="en-US" dirty="0" err="1"/>
              <a:t>igapäevaelust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5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Internetiühenduse</a:t>
            </a:r>
            <a:r>
              <a:rPr lang="en-US" dirty="0"/>
              <a:t>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vahe</a:t>
            </a:r>
            <a:r>
              <a:rPr lang="en-US" dirty="0"/>
              <a:t>, </a:t>
            </a:r>
            <a:r>
              <a:rPr lang="en-US" dirty="0" err="1"/>
              <a:t>kõvaketaste</a:t>
            </a:r>
            <a:r>
              <a:rPr lang="en-US" dirty="0"/>
              <a:t> </a:t>
            </a:r>
            <a:r>
              <a:rPr lang="en-US" dirty="0" err="1"/>
              <a:t>mahu</a:t>
            </a:r>
            <a:r>
              <a:rPr lang="en-US" dirty="0"/>
              <a:t> </a:t>
            </a:r>
            <a:r>
              <a:rPr lang="en-US" dirty="0" err="1"/>
              <a:t>vahe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– </a:t>
            </a:r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võrreldes</a:t>
            </a:r>
            <a:r>
              <a:rPr lang="en-US" dirty="0"/>
              <a:t> RAM-</a:t>
            </a:r>
            <a:r>
              <a:rPr lang="en-US" dirty="0" err="1"/>
              <a:t>iga</a:t>
            </a:r>
            <a:r>
              <a:rPr lang="en-US" dirty="0"/>
              <a:t>, </a:t>
            </a:r>
            <a:r>
              <a:rPr lang="en-US" dirty="0" err="1"/>
              <a:t>tihedamini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</a:t>
            </a:r>
            <a:r>
              <a:rPr lang="en-US" dirty="0" err="1"/>
              <a:t>käsud</a:t>
            </a:r>
            <a:r>
              <a:rPr lang="en-US" dirty="0"/>
              <a:t> (4-25)</a:t>
            </a:r>
          </a:p>
          <a:p>
            <a:r>
              <a:rPr lang="en-US" dirty="0" err="1"/>
              <a:t>Tuumad</a:t>
            </a:r>
            <a:r>
              <a:rPr lang="en-US" dirty="0"/>
              <a:t> – 1 </a:t>
            </a:r>
            <a:r>
              <a:rPr lang="en-US" dirty="0" err="1"/>
              <a:t>kuni</a:t>
            </a:r>
            <a:r>
              <a:rPr lang="en-US" dirty="0"/>
              <a:t> 18 (</a:t>
            </a:r>
            <a:r>
              <a:rPr lang="en-US" dirty="0" err="1"/>
              <a:t>serveritel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72)</a:t>
            </a:r>
          </a:p>
          <a:p>
            <a:r>
              <a:rPr lang="en-US" dirty="0" err="1"/>
              <a:t>Sagedus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4GHz – turbo </a:t>
            </a:r>
            <a:r>
              <a:rPr lang="en-US" dirty="0" err="1"/>
              <a:t>kuni</a:t>
            </a:r>
            <a:r>
              <a:rPr lang="en-US" dirty="0"/>
              <a:t> 5GHz</a:t>
            </a:r>
          </a:p>
          <a:p>
            <a:r>
              <a:rPr lang="en-US" dirty="0"/>
              <a:t>Hyperthreading 10-30%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võitu</a:t>
            </a:r>
            <a:endParaRPr lang="en-US" dirty="0"/>
          </a:p>
          <a:p>
            <a:r>
              <a:rPr lang="en-US" dirty="0"/>
              <a:t>Transistor – </a:t>
            </a:r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väljaviiguga</a:t>
            </a:r>
            <a:r>
              <a:rPr lang="en-US" dirty="0"/>
              <a:t> </a:t>
            </a:r>
            <a:r>
              <a:rPr lang="en-US" dirty="0" err="1"/>
              <a:t>pooljuhtseadis</a:t>
            </a:r>
            <a:r>
              <a:rPr lang="en-US" dirty="0"/>
              <a:t> </a:t>
            </a:r>
            <a:r>
              <a:rPr lang="en-US" dirty="0" err="1"/>
              <a:t>elektriahelate</a:t>
            </a:r>
            <a:r>
              <a:rPr lang="en-US" dirty="0"/>
              <a:t> </a:t>
            </a:r>
            <a:r>
              <a:rPr lang="en-US" dirty="0" err="1"/>
              <a:t>lülitamiseks</a:t>
            </a:r>
            <a:endParaRPr lang="en-US" dirty="0"/>
          </a:p>
          <a:p>
            <a:r>
              <a:rPr lang="en-US" dirty="0" err="1"/>
              <a:t>Voolutarve</a:t>
            </a:r>
            <a:r>
              <a:rPr lang="en-US" dirty="0"/>
              <a:t> </a:t>
            </a:r>
            <a:r>
              <a:rPr lang="en-US" dirty="0" err="1"/>
              <a:t>Wattides</a:t>
            </a:r>
            <a:r>
              <a:rPr lang="en-US" dirty="0"/>
              <a:t> 60-70-100vms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thermal design power</a:t>
            </a:r>
            <a:r>
              <a:rPr lang="en-US" dirty="0"/>
              <a:t> (</a:t>
            </a:r>
            <a:r>
              <a:rPr lang="en-US" b="1" dirty="0"/>
              <a:t>TDP</a:t>
            </a:r>
            <a:r>
              <a:rPr lang="en-US" dirty="0"/>
              <a:t>), sometimes called </a:t>
            </a:r>
            <a:r>
              <a:rPr lang="en-US" b="1" dirty="0"/>
              <a:t>thermal design point</a:t>
            </a:r>
            <a:r>
              <a:rPr lang="en-US" dirty="0"/>
              <a:t>, is the maximum amount of </a:t>
            </a:r>
            <a:r>
              <a:rPr lang="en-US" dirty="0">
                <a:hlinkClick r:id="rId3" tooltip="Heat"/>
              </a:rPr>
              <a:t>heat</a:t>
            </a:r>
            <a:r>
              <a:rPr lang="en-US" dirty="0"/>
              <a:t> generated by a computer chip or component (often a </a:t>
            </a:r>
            <a:r>
              <a:rPr lang="en-US" dirty="0">
                <a:hlinkClick r:id="rId4" tooltip="CPU"/>
              </a:rPr>
              <a:t>CPU</a:t>
            </a:r>
            <a:r>
              <a:rPr lang="en-US" dirty="0"/>
              <a:t>, </a:t>
            </a:r>
            <a:r>
              <a:rPr lang="en-US" dirty="0">
                <a:hlinkClick r:id="rId5" tooltip="GPU"/>
              </a:rPr>
              <a:t>GPU</a:t>
            </a:r>
            <a:r>
              <a:rPr lang="en-US" dirty="0"/>
              <a:t> or </a:t>
            </a:r>
            <a:r>
              <a:rPr lang="en-US" dirty="0">
                <a:hlinkClick r:id="rId6" tooltip="System on a chip"/>
              </a:rPr>
              <a:t>system on a chip</a:t>
            </a:r>
            <a:r>
              <a:rPr lang="en-US" dirty="0"/>
              <a:t>) that the </a:t>
            </a:r>
            <a:r>
              <a:rPr lang="en-US" dirty="0">
                <a:hlinkClick r:id="rId7" tooltip="Computer cooling"/>
              </a:rPr>
              <a:t>cooling system</a:t>
            </a:r>
            <a:r>
              <a:rPr lang="en-US" dirty="0"/>
              <a:t> in a computer is designed to </a:t>
            </a:r>
            <a:r>
              <a:rPr lang="en-US" dirty="0">
                <a:hlinkClick r:id="rId8" tooltip="Dissipation"/>
              </a:rPr>
              <a:t>dissipate</a:t>
            </a:r>
            <a:r>
              <a:rPr lang="en-US" dirty="0"/>
              <a:t> under any workload.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2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arvutusvõimsus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kahekordistub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kuuga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Gordon Moore,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asutajaid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1975-2012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kehtivuse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täielikku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lõppu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ennustatakse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aastaks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9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Kassettmakiga</a:t>
            </a:r>
            <a:r>
              <a:rPr lang="en-US" dirty="0"/>
              <a:t> </a:t>
            </a:r>
            <a:r>
              <a:rPr lang="en-US" dirty="0" err="1"/>
              <a:t>kassetilt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ja programmed</a:t>
            </a:r>
          </a:p>
          <a:p>
            <a:r>
              <a:rPr lang="en-US" dirty="0" err="1"/>
              <a:t>Kineskoobiga</a:t>
            </a:r>
            <a:r>
              <a:rPr lang="en-US" dirty="0"/>
              <a:t> </a:t>
            </a:r>
            <a:r>
              <a:rPr lang="en-US" dirty="0" err="1"/>
              <a:t>televiisori</a:t>
            </a:r>
            <a:r>
              <a:rPr lang="en-US" dirty="0"/>
              <a:t> </a:t>
            </a:r>
            <a:r>
              <a:rPr lang="en-US" dirty="0" err="1"/>
              <a:t>külge</a:t>
            </a:r>
            <a:r>
              <a:rPr lang="en-US" dirty="0"/>
              <a:t> </a:t>
            </a:r>
            <a:r>
              <a:rPr lang="en-US" dirty="0" err="1"/>
              <a:t>antennikaabliga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6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Intel, AMD, Microsoft, and PC manufacturers agreed on a new Unified Extensible Firmware Interface (UEFI) specification.</a:t>
            </a:r>
          </a:p>
          <a:p>
            <a:r>
              <a:rPr lang="en-US" dirty="0"/>
              <a:t>UEFI </a:t>
            </a:r>
            <a:r>
              <a:rPr lang="en-US" dirty="0" err="1"/>
              <a:t>alates</a:t>
            </a:r>
            <a:r>
              <a:rPr lang="en-US" dirty="0"/>
              <a:t> windows </a:t>
            </a:r>
            <a:r>
              <a:rPr lang="en-US" dirty="0" err="1"/>
              <a:t>vistast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BIOS </a:t>
            </a:r>
            <a:r>
              <a:rPr lang="en-US" dirty="0" err="1"/>
              <a:t>emulatsioon</a:t>
            </a:r>
            <a:endParaRPr lang="en-US" dirty="0"/>
          </a:p>
          <a:p>
            <a:r>
              <a:rPr lang="en-US" dirty="0"/>
              <a:t>MBR vs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2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0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dirty="0"/>
              <a:t>Peripheral Component Interconnect (PCI) </a:t>
            </a:r>
          </a:p>
          <a:p>
            <a:r>
              <a:rPr lang="en-US" dirty="0"/>
              <a:t>PCIe </a:t>
            </a:r>
            <a:r>
              <a:rPr lang="en-US" dirty="0" err="1"/>
              <a:t>alates</a:t>
            </a:r>
            <a:r>
              <a:rPr lang="en-US" dirty="0"/>
              <a:t>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5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7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PGA – pin grid array</a:t>
            </a:r>
          </a:p>
          <a:p>
            <a:r>
              <a:rPr lang="en-US" dirty="0"/>
              <a:t>LGA - land grid array</a:t>
            </a:r>
          </a:p>
          <a:p>
            <a:r>
              <a:rPr lang="en-US" dirty="0"/>
              <a:t>RAID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edundant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rray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isks)</a:t>
            </a:r>
            <a:endParaRPr lang="en-US" dirty="0"/>
          </a:p>
          <a:p>
            <a:r>
              <a:rPr lang="en-US" dirty="0"/>
              <a:t>SATA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AT Attachment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 SDRAM - </a:t>
            </a:r>
            <a:r>
              <a:rPr lang="en-US" b="1" dirty="0"/>
              <a:t>Double Data Rate Synchronous Dynamic Random-Access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2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1999. </a:t>
            </a:r>
            <a:r>
              <a:rPr lang="en-US" dirty="0" err="1"/>
              <a:t>Aastal</a:t>
            </a:r>
            <a:r>
              <a:rPr lang="en-US" dirty="0"/>
              <a:t> </a:t>
            </a:r>
            <a:r>
              <a:rPr lang="en-US" dirty="0" err="1"/>
              <a:t>avalikustati</a:t>
            </a:r>
            <a:r>
              <a:rPr lang="en-US" dirty="0"/>
              <a:t> </a:t>
            </a:r>
            <a:r>
              <a:rPr lang="en-US" dirty="0" err="1"/>
              <a:t>kibi</a:t>
            </a:r>
            <a:r>
              <a:rPr lang="en-US" dirty="0"/>
              <a:t> </a:t>
            </a:r>
            <a:r>
              <a:rPr lang="en-US" dirty="0" err="1"/>
              <a:t>mibi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 standard (bi –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reslaw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oreslaw.org/" TargetMode="External"/><Relationship Id="rId3" Type="http://schemas.openxmlformats.org/officeDocument/2006/relationships/hyperlink" Target="https://www.rbth.com/multimedia/pictures/2014/04/07/before_the_internet_top_11_soviet_pcs_35711" TargetMode="External"/><Relationship Id="rId7" Type="http://schemas.openxmlformats.org/officeDocument/2006/relationships/hyperlink" Target="https://www.karlrupp.net/2018/02/42-years-of-microprocessor-trend-data/" TargetMode="External"/><Relationship Id="rId12" Type="http://schemas.openxmlformats.org/officeDocument/2006/relationships/hyperlink" Target="https://www.techradar.com/news/best-processor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almind.com/decimal-binary-prefixes-using-kibi-mibi-kilo-mega/" TargetMode="External"/><Relationship Id="rId11" Type="http://schemas.openxmlformats.org/officeDocument/2006/relationships/hyperlink" Target="https://www.techwalla.com/articles/random-access-memory-specifications" TargetMode="External"/><Relationship Id="rId5" Type="http://schemas.openxmlformats.org/officeDocument/2006/relationships/hyperlink" Target="https://www.britannica.com/technology/binary-code" TargetMode="External"/><Relationship Id="rId10" Type="http://schemas.openxmlformats.org/officeDocument/2006/relationships/hyperlink" Target="https://www.howtogeek.com/56958/htg-explains-how-uefi-will-replace-the-bios/" TargetMode="External"/><Relationship Id="rId4" Type="http://schemas.openxmlformats.org/officeDocument/2006/relationships/hyperlink" Target="https://eki.ee/dict/ekss/" TargetMode="External"/><Relationship Id="rId9" Type="http://schemas.openxmlformats.org/officeDocument/2006/relationships/hyperlink" Target="https://commons.wikimedia.org/wiki/File:VIA_Mini-ITX_Form_Factor_Comparison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Moodle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10835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GB" sz="4000" dirty="0" err="1"/>
              <a:t>Riistvara</a:t>
            </a:r>
            <a:r>
              <a:rPr lang="en-GB" sz="4000" dirty="0"/>
              <a:t> </a:t>
            </a:r>
            <a:r>
              <a:rPr lang="en-GB" sz="4000" dirty="0" err="1"/>
              <a:t>ja</a:t>
            </a:r>
            <a:r>
              <a:rPr lang="en-GB" sz="4000" dirty="0"/>
              <a:t> </a:t>
            </a:r>
            <a:r>
              <a:rPr lang="en-GB" sz="4000" dirty="0" err="1"/>
              <a:t>operatsioonisüsteemide</a:t>
            </a:r>
            <a:r>
              <a:rPr lang="en-GB" sz="4000" dirty="0"/>
              <a:t> </a:t>
            </a:r>
            <a:r>
              <a:rPr lang="en-GB" sz="4000" dirty="0" err="1"/>
              <a:t>alused</a:t>
            </a:r>
            <a:r>
              <a:rPr lang="en-GB" sz="4000" dirty="0"/>
              <a:t> HKI5085.HK</a:t>
            </a:r>
          </a:p>
          <a:p>
            <a:pPr fontAlgn="ctr"/>
            <a:endParaRPr lang="en-GB" sz="4000" dirty="0"/>
          </a:p>
          <a:p>
            <a:pPr fontAlgn="ctr"/>
            <a:r>
              <a:rPr lang="en-GB" sz="4000" dirty="0" err="1"/>
              <a:t>Registreerimise</a:t>
            </a:r>
            <a:r>
              <a:rPr lang="en-GB" sz="4000" dirty="0"/>
              <a:t> </a:t>
            </a:r>
            <a:r>
              <a:rPr lang="en-GB" sz="4000" dirty="0" err="1"/>
              <a:t>kood</a:t>
            </a:r>
            <a:r>
              <a:rPr lang="en-GB" sz="4000" dirty="0"/>
              <a:t>: </a:t>
            </a:r>
            <a:r>
              <a:rPr lang="en-GB" sz="4000" dirty="0" err="1"/>
              <a:t>Haapsalu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1171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512A-9B9C-1B48-92AE-37763BA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EE" sz="4800" dirty="0"/>
              <a:t>Maailmas on 10 sorti inimesi: need kes saavad kahendsüsteemist aru ja need, kes ei saa.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D61C-4EA7-2845-BA6E-0C67EB9137D9}"/>
              </a:ext>
            </a:extLst>
          </p:cNvPr>
          <p:cNvSpPr txBox="1"/>
          <p:nvPr/>
        </p:nvSpPr>
        <p:spPr>
          <a:xfrm>
            <a:off x="1141412" y="6239482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Tundmatu autor</a:t>
            </a:r>
          </a:p>
        </p:txBody>
      </p:sp>
    </p:spTree>
    <p:extLst>
      <p:ext uri="{BB962C8B-B14F-4D97-AF65-F5344CB8AC3E}">
        <p14:creationId xmlns:p14="http://schemas.microsoft.com/office/powerpoint/2010/main" val="225814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D36D7C-E3B9-EE47-B2E8-617C895FE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38831"/>
              </p:ext>
            </p:extLst>
          </p:nvPr>
        </p:nvGraphicFramePr>
        <p:xfrm>
          <a:off x="1141413" y="1779103"/>
          <a:ext cx="9582913" cy="473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454">
                  <a:extLst>
                    <a:ext uri="{9D8B030D-6E8A-4147-A177-3AD203B41FA5}">
                      <a16:colId xmlns:a16="http://schemas.microsoft.com/office/drawing/2014/main" val="199039209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725977173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06302511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421881710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362702860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207230254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267963665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839956786"/>
                    </a:ext>
                  </a:extLst>
                </a:gridCol>
                <a:gridCol w="252145">
                  <a:extLst>
                    <a:ext uri="{9D8B030D-6E8A-4147-A177-3AD203B41FA5}">
                      <a16:colId xmlns:a16="http://schemas.microsoft.com/office/drawing/2014/main" val="471702286"/>
                    </a:ext>
                  </a:extLst>
                </a:gridCol>
                <a:gridCol w="831136">
                  <a:extLst>
                    <a:ext uri="{9D8B030D-6E8A-4147-A177-3AD203B41FA5}">
                      <a16:colId xmlns:a16="http://schemas.microsoft.com/office/drawing/2014/main" val="584659911"/>
                    </a:ext>
                  </a:extLst>
                </a:gridCol>
              </a:tblGrid>
              <a:tr h="349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89166086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254555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47145700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73491783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08922320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8696587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4806568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645929770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66142303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26007265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02998024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81234513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81861669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0447729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6408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0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Binary</a:t>
            </a:r>
            <a:r>
              <a:rPr lang="en-US" dirty="0">
                <a:sym typeface="Wingdings" pitchFamily="2" charset="2"/>
              </a:rPr>
              <a:t> decimal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1302955" y="2323652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0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1302954" y="2869610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0	0	1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1302953" y="340749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	0	0	0	0	0	0	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1302952" y="394001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1302951" y="447253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1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1302950" y="500505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5356157" y="2323652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5354569" y="2869610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5354568" y="3433624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5354568" y="3940014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5354567" y="4471821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5354567" y="5005054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062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Decimal </a:t>
            </a:r>
            <a:r>
              <a:rPr lang="en-US" dirty="0">
                <a:sym typeface="Wingdings" pitchFamily="2" charset="2"/>
              </a:rPr>
              <a:t> Binary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2314173" y="2280621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1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2314172" y="2826579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1	0	0	0	0	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2314171" y="336446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1	1	1	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2314170" y="389698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2314169" y="442950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0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2314168" y="496202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1235978" y="2280621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1234390" y="2826579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1234389" y="3390593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1234389" y="3896983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1234388" y="4428790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1234388" y="4962023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4185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F2D-156F-0B43-8016-A2C88999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4588C5-68D3-E142-9D76-4B537863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14794"/>
              </p:ext>
            </p:extLst>
          </p:nvPr>
        </p:nvGraphicFramePr>
        <p:xfrm>
          <a:off x="1141413" y="2258815"/>
          <a:ext cx="8141208" cy="3542691"/>
        </p:xfrm>
        <a:graphic>
          <a:graphicData uri="http://schemas.openxmlformats.org/drawingml/2006/table">
            <a:tbl>
              <a:tblPr/>
              <a:tblGrid>
                <a:gridCol w="2713736">
                  <a:extLst>
                    <a:ext uri="{9D8B030D-6E8A-4147-A177-3AD203B41FA5}">
                      <a16:colId xmlns:a16="http://schemas.microsoft.com/office/drawing/2014/main" val="2783762371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2919511235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39907125"/>
                    </a:ext>
                  </a:extLst>
                </a:gridCol>
              </a:tblGrid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271542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kibi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Ki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10</a:t>
                      </a:r>
                      <a:r>
                        <a:rPr lang="en-US" sz="1800">
                          <a:effectLst/>
                        </a:rPr>
                        <a:t>=1,024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97473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20</a:t>
                      </a:r>
                      <a:r>
                        <a:rPr lang="en-US" sz="1800">
                          <a:effectLst/>
                        </a:rPr>
                        <a:t>=1,048,576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56390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gibi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30</a:t>
                      </a:r>
                      <a:r>
                        <a:rPr lang="en-US" sz="1800">
                          <a:effectLst/>
                        </a:rPr>
                        <a:t>=1,073,741,824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3839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40</a:t>
                      </a:r>
                      <a:r>
                        <a:rPr lang="en-US" sz="1800">
                          <a:effectLst/>
                        </a:rPr>
                        <a:t>=1,099,511,627,776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9664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50</a:t>
                      </a:r>
                      <a:r>
                        <a:rPr lang="en-US" sz="1800">
                          <a:effectLst/>
                        </a:rPr>
                        <a:t>=1,125,899,906,842,624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97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baseline="30000" dirty="0">
                          <a:effectLst/>
                        </a:rPr>
                        <a:t>60</a:t>
                      </a:r>
                      <a:r>
                        <a:rPr lang="en-US" sz="1800" dirty="0">
                          <a:effectLst/>
                        </a:rPr>
                        <a:t>=1,152,921,504,606,846,976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8DF-9C62-A943-B204-EF062569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D7CCD-15A0-9949-AD4C-21013E959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42015"/>
              </p:ext>
            </p:extLst>
          </p:nvPr>
        </p:nvGraphicFramePr>
        <p:xfrm>
          <a:off x="1141413" y="2211049"/>
          <a:ext cx="9563031" cy="3689257"/>
        </p:xfrm>
        <a:graphic>
          <a:graphicData uri="http://schemas.openxmlformats.org/drawingml/2006/table">
            <a:tbl>
              <a:tblPr/>
              <a:tblGrid>
                <a:gridCol w="3187677">
                  <a:extLst>
                    <a:ext uri="{9D8B030D-6E8A-4147-A177-3AD203B41FA5}">
                      <a16:colId xmlns:a16="http://schemas.microsoft.com/office/drawing/2014/main" val="3438294410"/>
                    </a:ext>
                  </a:extLst>
                </a:gridCol>
                <a:gridCol w="1992197">
                  <a:extLst>
                    <a:ext uri="{9D8B030D-6E8A-4147-A177-3AD203B41FA5}">
                      <a16:colId xmlns:a16="http://schemas.microsoft.com/office/drawing/2014/main" val="3762339504"/>
                    </a:ext>
                  </a:extLst>
                </a:gridCol>
                <a:gridCol w="4383157">
                  <a:extLst>
                    <a:ext uri="{9D8B030D-6E8A-4147-A177-3AD203B41FA5}">
                      <a16:colId xmlns:a16="http://schemas.microsoft.com/office/drawing/2014/main" val="3061121430"/>
                    </a:ext>
                  </a:extLst>
                </a:gridCol>
              </a:tblGrid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041563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kilo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 </a:t>
                      </a:r>
                      <a:r>
                        <a:rPr lang="en-US" sz="1800" dirty="0" err="1">
                          <a:effectLst/>
                        </a:rPr>
                        <a:t>või</a:t>
                      </a:r>
                      <a:r>
                        <a:rPr lang="en-US" sz="1800" dirty="0">
                          <a:effectLst/>
                        </a:rPr>
                        <a:t> K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</a:t>
                      </a:r>
                      <a:r>
                        <a:rPr lang="en-US" sz="1800" dirty="0">
                          <a:effectLst/>
                        </a:rPr>
                        <a:t> = 1000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186146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r>
                        <a:rPr lang="en-US" sz="1800" dirty="0">
                          <a:effectLst/>
                        </a:rPr>
                        <a:t> = 1,000,000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678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giga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9</a:t>
                      </a:r>
                      <a:r>
                        <a:rPr lang="en-US" sz="1800" dirty="0">
                          <a:effectLst/>
                        </a:rPr>
                        <a:t> = 1,000,000,000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79529"/>
                  </a:ext>
                </a:extLst>
              </a:tr>
              <a:tr h="5737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tera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12</a:t>
                      </a:r>
                      <a:r>
                        <a:rPr lang="en-US" sz="1800" dirty="0">
                          <a:effectLst/>
                        </a:rPr>
                        <a:t> = 1,000,000,000,000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103853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peta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 = 1,000,000,000,000,000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2854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exa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1018 = 1,000,000,000,000,000,000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6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8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BDB0-FCCF-7D4B-BD5B-B1F1AE8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BD93F-4ABC-6049-9901-5138A48ED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48646"/>
              </p:ext>
            </p:extLst>
          </p:nvPr>
        </p:nvGraphicFramePr>
        <p:xfrm>
          <a:off x="1245703" y="2362992"/>
          <a:ext cx="9801705" cy="2715905"/>
        </p:xfrm>
        <a:graphic>
          <a:graphicData uri="http://schemas.openxmlformats.org/drawingml/2006/table">
            <a:tbl>
              <a:tblPr/>
              <a:tblGrid>
                <a:gridCol w="1960341">
                  <a:extLst>
                    <a:ext uri="{9D8B030D-6E8A-4147-A177-3AD203B41FA5}">
                      <a16:colId xmlns:a16="http://schemas.microsoft.com/office/drawing/2014/main" val="2929400262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2033008366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1058194994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592973675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3158542275"/>
                    </a:ext>
                  </a:extLst>
                </a:gridCol>
              </a:tblGrid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Nimetus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Bin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Decimal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Näide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Vahe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protsentides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382997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kilobyte: kibibyte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1.024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0.976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KB = 97.6 KiB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194980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megabyte: mebibyte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1.049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0.954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MB = 95.4 MiB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4.9%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20658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gigabyte: gibibyte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1.074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0.931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GB = 93.1 GiB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520002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terabyte: tebibyte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1.100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0.909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TB = 90.9 TiB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7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186DE-694A-0243-AB16-2FB9615077A5}"/>
              </a:ext>
            </a:extLst>
          </p:cNvPr>
          <p:cNvSpPr txBox="1"/>
          <p:nvPr/>
        </p:nvSpPr>
        <p:spPr>
          <a:xfrm>
            <a:off x="1245704" y="6202017"/>
            <a:ext cx="495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etherealmind.com</a:t>
            </a:r>
            <a:r>
              <a:rPr lang="en-US" sz="1200" dirty="0"/>
              <a:t>/decimal-binary-prefixes-using-</a:t>
            </a:r>
            <a:r>
              <a:rPr lang="en-US" sz="1200" dirty="0" err="1"/>
              <a:t>kibi</a:t>
            </a:r>
            <a:r>
              <a:rPr lang="en-US" sz="1200" dirty="0"/>
              <a:t>-</a:t>
            </a:r>
            <a:r>
              <a:rPr lang="en-US" sz="1200" dirty="0" err="1"/>
              <a:t>mibi</a:t>
            </a:r>
            <a:r>
              <a:rPr lang="en-US" sz="1200" dirty="0"/>
              <a:t>-kilo-mega/</a:t>
            </a:r>
          </a:p>
        </p:txBody>
      </p:sp>
    </p:spTree>
    <p:extLst>
      <p:ext uri="{BB962C8B-B14F-4D97-AF65-F5344CB8AC3E}">
        <p14:creationId xmlns:p14="http://schemas.microsoft.com/office/powerpoint/2010/main" val="79461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006A-795A-8D4D-8B97-DAC0C8E0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Arvuti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0245-2EC4-EE4F-8569-C849FBFD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69051"/>
          </a:xfrm>
        </p:spPr>
        <p:txBody>
          <a:bodyPr/>
          <a:lstStyle/>
          <a:p>
            <a:r>
              <a:rPr lang="en-US" dirty="0" err="1"/>
              <a:t>Arvuti</a:t>
            </a:r>
            <a:r>
              <a:rPr lang="en-US" dirty="0"/>
              <a:t> on </a:t>
            </a:r>
            <a:r>
              <a:rPr lang="en-US" dirty="0" err="1"/>
              <a:t>programmjuhtimisega</a:t>
            </a:r>
            <a:r>
              <a:rPr lang="en-US" dirty="0"/>
              <a:t> </a:t>
            </a:r>
            <a:r>
              <a:rPr lang="en-US" dirty="0" err="1"/>
              <a:t>elektronseade</a:t>
            </a:r>
            <a:r>
              <a:rPr lang="en-US" dirty="0"/>
              <a:t> </a:t>
            </a:r>
            <a:r>
              <a:rPr lang="en-US" dirty="0" err="1"/>
              <a:t>digitaalselt</a:t>
            </a:r>
            <a:r>
              <a:rPr lang="en-US" dirty="0"/>
              <a:t> </a:t>
            </a:r>
            <a:r>
              <a:rPr lang="en-US" dirty="0" err="1"/>
              <a:t>esitatud</a:t>
            </a:r>
            <a:r>
              <a:rPr lang="en-US" dirty="0"/>
              <a:t> </a:t>
            </a:r>
            <a:r>
              <a:rPr lang="en-US" dirty="0" err="1"/>
              <a:t>teabe</a:t>
            </a:r>
            <a:r>
              <a:rPr lang="en-US" dirty="0"/>
              <a:t> </a:t>
            </a:r>
            <a:r>
              <a:rPr lang="en-US" dirty="0" err="1"/>
              <a:t>töötlemiseks</a:t>
            </a:r>
            <a:endParaRPr lang="en-US" dirty="0"/>
          </a:p>
          <a:p>
            <a:r>
              <a:rPr lang="en-US" dirty="0" err="1"/>
              <a:t>Riistvara</a:t>
            </a:r>
            <a:r>
              <a:rPr lang="en-US" dirty="0"/>
              <a:t>: </a:t>
            </a:r>
            <a:r>
              <a:rPr lang="en-US" dirty="0" err="1"/>
              <a:t>arvutit</a:t>
            </a:r>
            <a:r>
              <a:rPr lang="en-US" dirty="0"/>
              <a:t> v.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moodustavate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ja </a:t>
            </a:r>
            <a:r>
              <a:rPr lang="en-US" dirty="0" err="1"/>
              <a:t>seadiste</a:t>
            </a:r>
            <a:r>
              <a:rPr lang="en-US" dirty="0"/>
              <a:t> </a:t>
            </a:r>
            <a:r>
              <a:rPr lang="en-US" dirty="0" err="1"/>
              <a:t>kogum</a:t>
            </a:r>
            <a:endParaRPr lang="en-US" dirty="0"/>
          </a:p>
          <a:p>
            <a:r>
              <a:rPr lang="en-US" dirty="0" err="1"/>
              <a:t>Tarkvara</a:t>
            </a:r>
            <a:r>
              <a:rPr lang="en-US" dirty="0"/>
              <a:t>: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kogum</a:t>
            </a:r>
            <a:r>
              <a:rPr lang="en-US" dirty="0"/>
              <a:t>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dokumentatsiooniga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BA73-C111-B74F-B6A8-B9093204899F}"/>
              </a:ext>
            </a:extLst>
          </p:cNvPr>
          <p:cNvSpPr txBox="1"/>
          <p:nvPr/>
        </p:nvSpPr>
        <p:spPr>
          <a:xfrm>
            <a:off x="1141412" y="5602013"/>
            <a:ext cx="207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Eesti</a:t>
            </a:r>
            <a:r>
              <a:rPr lang="en-US" sz="1200" dirty="0"/>
              <a:t> </a:t>
            </a:r>
            <a:r>
              <a:rPr lang="en-US" sz="1200" dirty="0" err="1"/>
              <a:t>keele</a:t>
            </a:r>
            <a:r>
              <a:rPr lang="en-US" sz="1200" dirty="0"/>
              <a:t> </a:t>
            </a:r>
            <a:r>
              <a:rPr lang="en-US" sz="1200" dirty="0" err="1"/>
              <a:t>seletav</a:t>
            </a:r>
            <a:r>
              <a:rPr lang="en-US" sz="1200" dirty="0"/>
              <a:t> </a:t>
            </a:r>
            <a:r>
              <a:rPr lang="en-US" sz="1200" dirty="0" err="1"/>
              <a:t>sõnaraamat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9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B42-062D-9544-83C8-031E9B39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2CD8-52C8-A340-B568-C585752A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337823" cy="3989995"/>
          </a:xfrm>
        </p:spPr>
        <p:txBody>
          <a:bodyPr>
            <a:normAutofit/>
          </a:bodyPr>
          <a:lstStyle/>
          <a:p>
            <a:r>
              <a:rPr lang="en-US" dirty="0" err="1"/>
              <a:t>Protsessor</a:t>
            </a:r>
            <a:endParaRPr lang="en-US" dirty="0"/>
          </a:p>
          <a:p>
            <a:r>
              <a:rPr lang="en-US" dirty="0" err="1"/>
              <a:t>Emaplaat</a:t>
            </a:r>
            <a:endParaRPr lang="en-US" dirty="0"/>
          </a:p>
          <a:p>
            <a:r>
              <a:rPr lang="en-US" dirty="0" err="1"/>
              <a:t>Mälu</a:t>
            </a:r>
            <a:endParaRPr lang="en-US" dirty="0"/>
          </a:p>
          <a:p>
            <a:r>
              <a:rPr lang="en-US" dirty="0" err="1"/>
              <a:t>Andmekandja</a:t>
            </a:r>
            <a:endParaRPr lang="en-US" dirty="0"/>
          </a:p>
          <a:p>
            <a:r>
              <a:rPr lang="en-US" dirty="0" err="1"/>
              <a:t>Toiteplokk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94FE4-3310-9E4D-A951-7EEFE19E434D}"/>
              </a:ext>
            </a:extLst>
          </p:cNvPr>
          <p:cNvSpPr txBox="1">
            <a:spLocks/>
          </p:cNvSpPr>
          <p:nvPr/>
        </p:nvSpPr>
        <p:spPr>
          <a:xfrm>
            <a:off x="4479235" y="2140087"/>
            <a:ext cx="3337823" cy="398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Graafikakaart</a:t>
            </a:r>
            <a:r>
              <a:rPr lang="en-US" dirty="0"/>
              <a:t>?</a:t>
            </a:r>
          </a:p>
          <a:p>
            <a:r>
              <a:rPr lang="en-US" dirty="0" err="1"/>
              <a:t>Võrgukaart</a:t>
            </a:r>
            <a:r>
              <a:rPr lang="en-US" dirty="0"/>
              <a:t>?</a:t>
            </a:r>
          </a:p>
          <a:p>
            <a:r>
              <a:rPr lang="en-US" dirty="0" err="1"/>
              <a:t>Korpus</a:t>
            </a:r>
            <a:r>
              <a:rPr lang="en-US" dirty="0"/>
              <a:t>?</a:t>
            </a:r>
          </a:p>
          <a:p>
            <a:r>
              <a:rPr lang="en-US" dirty="0"/>
              <a:t>Monitor?</a:t>
            </a:r>
          </a:p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seade</a:t>
            </a:r>
            <a:r>
              <a:rPr lang="en-US" dirty="0"/>
              <a:t>?</a:t>
            </a:r>
          </a:p>
          <a:p>
            <a:r>
              <a:rPr lang="en-US" dirty="0" err="1"/>
              <a:t>Sisendseadmed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10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DA00-DBC9-0A4D-AACE-A85CB1FA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Minust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9507-F9C2-104B-A2F1-9784A7B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Rapla</a:t>
            </a:r>
            <a:r>
              <a:rPr lang="en-US" dirty="0"/>
              <a:t> </a:t>
            </a:r>
            <a:r>
              <a:rPr lang="en-US" dirty="0" err="1"/>
              <a:t>Gümnaasium</a:t>
            </a:r>
            <a:r>
              <a:rPr lang="en-US" dirty="0"/>
              <a:t> IT-</a:t>
            </a:r>
            <a:r>
              <a:rPr lang="en-US" dirty="0" err="1"/>
              <a:t>juht</a:t>
            </a:r>
            <a:endParaRPr lang="en-US" dirty="0"/>
          </a:p>
          <a:p>
            <a:r>
              <a:rPr lang="en-US" dirty="0" err="1"/>
              <a:t>Haapsalu</a:t>
            </a:r>
            <a:r>
              <a:rPr lang="en-US" dirty="0"/>
              <a:t> </a:t>
            </a:r>
            <a:r>
              <a:rPr lang="en-US" dirty="0" err="1"/>
              <a:t>kolledži</a:t>
            </a:r>
            <a:r>
              <a:rPr lang="en-US" dirty="0"/>
              <a:t> </a:t>
            </a:r>
            <a:r>
              <a:rPr lang="en-US" dirty="0" err="1"/>
              <a:t>vilistlane</a:t>
            </a:r>
            <a:endParaRPr lang="en-US" dirty="0"/>
          </a:p>
          <a:p>
            <a:r>
              <a:rPr lang="en-US" dirty="0"/>
              <a:t>TLÜ </a:t>
            </a:r>
            <a:r>
              <a:rPr lang="en-US" dirty="0" err="1"/>
              <a:t>magistrant</a:t>
            </a:r>
            <a:endParaRPr lang="en-US" dirty="0"/>
          </a:p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1989/1990 </a:t>
            </a:r>
            <a:r>
              <a:rPr lang="en-US" dirty="0" err="1"/>
              <a:t>aastal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1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86F-89ED-DC45-A709-622175E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4D40-BDAB-A24A-BE13-187E8CE2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kujutab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loogikaskeemi</a:t>
            </a:r>
            <a:r>
              <a:rPr lang="en-US" dirty="0"/>
              <a:t>, mis </a:t>
            </a:r>
            <a:r>
              <a:rPr lang="en-US" dirty="0" err="1"/>
              <a:t>interpreteerib</a:t>
            </a:r>
            <a:r>
              <a:rPr lang="en-US" dirty="0"/>
              <a:t> ja </a:t>
            </a:r>
            <a:r>
              <a:rPr lang="en-US" dirty="0" err="1"/>
              <a:t>täidab</a:t>
            </a:r>
            <a:r>
              <a:rPr lang="en-US" dirty="0"/>
              <a:t> </a:t>
            </a:r>
            <a:r>
              <a:rPr lang="en-US" dirty="0" err="1"/>
              <a:t>käske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vähemalt</a:t>
            </a:r>
            <a:r>
              <a:rPr lang="en-US" dirty="0"/>
              <a:t> </a:t>
            </a:r>
            <a:r>
              <a:rPr lang="en-US" dirty="0" err="1"/>
              <a:t>käsuseadmest</a:t>
            </a:r>
            <a:r>
              <a:rPr lang="en-US" dirty="0"/>
              <a:t> ja </a:t>
            </a:r>
            <a:r>
              <a:rPr lang="en-US" dirty="0" err="1"/>
              <a:t>aritmeetika-loogikaseadmest</a:t>
            </a:r>
            <a:r>
              <a:rPr lang="en-US" dirty="0"/>
              <a:t>.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mõeldakse</a:t>
            </a:r>
            <a:r>
              <a:rPr lang="en-US" dirty="0"/>
              <a:t> </a:t>
            </a:r>
            <a:r>
              <a:rPr lang="en-US" dirty="0" err="1"/>
              <a:t>protsessori</a:t>
            </a:r>
            <a:r>
              <a:rPr lang="en-US" dirty="0"/>
              <a:t> all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. </a:t>
            </a:r>
            <a:r>
              <a:rPr lang="en-US" dirty="0" err="1"/>
              <a:t>Personaalarvutites</a:t>
            </a:r>
            <a:r>
              <a:rPr lang="en-US" dirty="0"/>
              <a:t> ja </a:t>
            </a:r>
            <a:r>
              <a:rPr lang="en-US" dirty="0" err="1"/>
              <a:t>digijuhtimisega</a:t>
            </a:r>
            <a:r>
              <a:rPr lang="en-US" dirty="0"/>
              <a:t> </a:t>
            </a:r>
            <a:r>
              <a:rPr lang="en-US" dirty="0" err="1"/>
              <a:t>seadmetes</a:t>
            </a:r>
            <a:r>
              <a:rPr lang="en-US" dirty="0"/>
              <a:t> </a:t>
            </a:r>
            <a:r>
              <a:rPr lang="en-US" dirty="0" err="1"/>
              <a:t>kasutatavaid</a:t>
            </a:r>
            <a:r>
              <a:rPr lang="en-US" dirty="0"/>
              <a:t> </a:t>
            </a:r>
            <a:r>
              <a:rPr lang="en-US" dirty="0" err="1"/>
              <a:t>protsessoreid</a:t>
            </a:r>
            <a:r>
              <a:rPr lang="en-US" dirty="0"/>
              <a:t> </a:t>
            </a:r>
            <a:r>
              <a:rPr lang="en-US" dirty="0" err="1"/>
              <a:t>nimetatakse</a:t>
            </a:r>
            <a:r>
              <a:rPr lang="en-US" dirty="0"/>
              <a:t> </a:t>
            </a:r>
            <a:r>
              <a:rPr lang="en-US" dirty="0" err="1"/>
              <a:t>protsessorikiipide</a:t>
            </a:r>
            <a:r>
              <a:rPr lang="en-US" dirty="0"/>
              <a:t> </a:t>
            </a:r>
            <a:r>
              <a:rPr lang="en-US" dirty="0" err="1"/>
              <a:t>väikeste</a:t>
            </a:r>
            <a:r>
              <a:rPr lang="en-US" dirty="0"/>
              <a:t> </a:t>
            </a:r>
            <a:r>
              <a:rPr lang="en-US" dirty="0" err="1"/>
              <a:t>mõõtmete</a:t>
            </a:r>
            <a:r>
              <a:rPr lang="en-US" dirty="0"/>
              <a:t> </a:t>
            </a:r>
            <a:r>
              <a:rPr lang="en-US" dirty="0" err="1"/>
              <a:t>tõttu</a:t>
            </a:r>
            <a:r>
              <a:rPr lang="en-US" dirty="0"/>
              <a:t> </a:t>
            </a:r>
            <a:r>
              <a:rPr lang="en-US" dirty="0" err="1"/>
              <a:t>sageli</a:t>
            </a:r>
            <a:r>
              <a:rPr lang="en-US" dirty="0"/>
              <a:t> </a:t>
            </a:r>
            <a:r>
              <a:rPr lang="en-US" dirty="0" err="1"/>
              <a:t>mikroprotsessoriteks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3E27-30CB-3844-8E9F-237414021137}"/>
              </a:ext>
            </a:extLst>
          </p:cNvPr>
          <p:cNvSpPr txBox="1"/>
          <p:nvPr/>
        </p:nvSpPr>
        <p:spPr>
          <a:xfrm>
            <a:off x="1141412" y="6239482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E8F7-06DE-B84F-82DA-B7D73F4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pic>
        <p:nvPicPr>
          <p:cNvPr id="9218" name="Picture 2" descr="Pildiotsingu cpu tulemus">
            <a:extLst>
              <a:ext uri="{FF2B5EF4-FFF2-40B4-BE49-F238E27FC236}">
                <a16:creationId xmlns:a16="http://schemas.microsoft.com/office/drawing/2014/main" id="{11699905-3330-D148-96A2-37079889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97765"/>
            <a:ext cx="3269974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D7982-95F1-884A-BE56-09563115F8BC}"/>
              </a:ext>
            </a:extLst>
          </p:cNvPr>
          <p:cNvSpPr txBox="1"/>
          <p:nvPr/>
        </p:nvSpPr>
        <p:spPr>
          <a:xfrm>
            <a:off x="1141412" y="5655366"/>
            <a:ext cx="345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/commons/1/14/Intel_CPU_Core_i7_6700K_Skylake_top.jpg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E1F38-A9AD-2A49-935A-8D52F0CFC2E3}"/>
              </a:ext>
            </a:extLst>
          </p:cNvPr>
          <p:cNvSpPr txBox="1"/>
          <p:nvPr/>
        </p:nvSpPr>
        <p:spPr>
          <a:xfrm>
            <a:off x="6208437" y="5709238"/>
            <a:ext cx="33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https://upload.wikimedia.org/wikipedia/commons/1/16/AMD_Ryzen_5_2600_%2839851733273%29.jpg</a:t>
            </a:r>
          </a:p>
        </p:txBody>
      </p:sp>
      <p:pic>
        <p:nvPicPr>
          <p:cNvPr id="6" name="Pilt 5">
            <a:extLst>
              <a:ext uri="{FF2B5EF4-FFF2-40B4-BE49-F238E27FC236}">
                <a16:creationId xmlns:a16="http://schemas.microsoft.com/office/drawing/2014/main" id="{57D6DACF-4670-49E6-A9CD-2E12E318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31" y="2214674"/>
            <a:ext cx="3783583" cy="2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89572" cy="3548885"/>
          </a:xfrm>
        </p:spPr>
        <p:txBody>
          <a:bodyPr numCol="2">
            <a:normAutofit/>
          </a:bodyPr>
          <a:lstStyle/>
          <a:p>
            <a:r>
              <a:rPr lang="en-US" dirty="0" err="1"/>
              <a:t>Tootja</a:t>
            </a:r>
            <a:r>
              <a:rPr lang="en-US" dirty="0"/>
              <a:t> (Intel, AMD, ARM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  <a:p>
            <a:r>
              <a:rPr lang="en-US" dirty="0" err="1"/>
              <a:t>Pesa</a:t>
            </a:r>
            <a:r>
              <a:rPr lang="en-US" dirty="0"/>
              <a:t> (socket, PGA, LGA, BGA)</a:t>
            </a:r>
          </a:p>
          <a:p>
            <a:r>
              <a:rPr lang="en-US" dirty="0" err="1"/>
              <a:t>Taktsagedus</a:t>
            </a:r>
            <a:endParaRPr lang="en-US" dirty="0"/>
          </a:p>
          <a:p>
            <a:r>
              <a:rPr lang="en-US" dirty="0" err="1"/>
              <a:t>Siini</a:t>
            </a:r>
            <a:r>
              <a:rPr lang="en-US" dirty="0"/>
              <a:t> </a:t>
            </a:r>
            <a:r>
              <a:rPr lang="en-US" dirty="0" err="1"/>
              <a:t>laius</a:t>
            </a:r>
            <a:r>
              <a:rPr lang="en-US" dirty="0"/>
              <a:t> (32bit, 64bit)</a:t>
            </a:r>
          </a:p>
          <a:p>
            <a:r>
              <a:rPr lang="en-US" dirty="0" err="1"/>
              <a:t>Tuumade</a:t>
            </a:r>
            <a:r>
              <a:rPr lang="en-US" dirty="0"/>
              <a:t> </a:t>
            </a:r>
            <a:r>
              <a:rPr lang="en-US" dirty="0" err="1"/>
              <a:t>arv</a:t>
            </a:r>
            <a:r>
              <a:rPr lang="en-US" dirty="0"/>
              <a:t> (core)</a:t>
            </a:r>
          </a:p>
          <a:p>
            <a:r>
              <a:rPr lang="en-US" dirty="0"/>
              <a:t>Hyperthreading</a:t>
            </a:r>
          </a:p>
          <a:p>
            <a:r>
              <a:rPr lang="en-US" dirty="0" err="1"/>
              <a:t>Vahemälu</a:t>
            </a:r>
            <a:r>
              <a:rPr lang="en-US" dirty="0"/>
              <a:t> (cache)</a:t>
            </a:r>
          </a:p>
          <a:p>
            <a:r>
              <a:rPr lang="en-US" dirty="0" err="1"/>
              <a:t>Transistorite</a:t>
            </a:r>
            <a:r>
              <a:rPr lang="en-US" dirty="0"/>
              <a:t> </a:t>
            </a:r>
            <a:r>
              <a:rPr lang="en-US" dirty="0" err="1"/>
              <a:t>arv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14861"/>
            <a:ext cx="6378184" cy="4943139"/>
          </a:xfrm>
        </p:spPr>
        <p:txBody>
          <a:bodyPr numCol="2">
            <a:normAutofit/>
          </a:bodyPr>
          <a:lstStyle/>
          <a:p>
            <a:r>
              <a:rPr lang="en-US" b="1" dirty="0"/>
              <a:t>AMD Ryzen 9 3900X</a:t>
            </a:r>
          </a:p>
          <a:p>
            <a:r>
              <a:rPr lang="en-US" b="1" dirty="0"/>
              <a:t>Cores: </a:t>
            </a:r>
            <a:r>
              <a:rPr lang="en-US" dirty="0"/>
              <a:t>12</a:t>
            </a:r>
          </a:p>
          <a:p>
            <a:r>
              <a:rPr lang="en-US" b="1" dirty="0"/>
              <a:t>Threads: </a:t>
            </a:r>
            <a:r>
              <a:rPr lang="en-US" dirty="0"/>
              <a:t>24</a:t>
            </a:r>
          </a:p>
          <a:p>
            <a:r>
              <a:rPr lang="en-US" b="1" dirty="0"/>
              <a:t>Base clock: </a:t>
            </a:r>
            <a:r>
              <a:rPr lang="en-US" dirty="0"/>
              <a:t>3.8GHz</a:t>
            </a:r>
          </a:p>
          <a:p>
            <a:r>
              <a:rPr lang="en-US" b="1" dirty="0"/>
              <a:t>Boost clock: </a:t>
            </a:r>
            <a:r>
              <a:rPr lang="en-US" dirty="0"/>
              <a:t>4.6GHz</a:t>
            </a:r>
          </a:p>
          <a:p>
            <a:r>
              <a:rPr lang="en-US" b="1" dirty="0"/>
              <a:t>L3 cache: </a:t>
            </a:r>
            <a:r>
              <a:rPr lang="en-US" dirty="0"/>
              <a:t>64MB</a:t>
            </a:r>
          </a:p>
          <a:p>
            <a:r>
              <a:rPr lang="en-US" b="1" dirty="0"/>
              <a:t>TDP: </a:t>
            </a:r>
            <a:r>
              <a:rPr lang="en-US" dirty="0"/>
              <a:t>105W</a:t>
            </a:r>
          </a:p>
          <a:p>
            <a:r>
              <a:rPr lang="en-US" dirty="0"/>
              <a:t>Price: 563EUR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4BCC3-85DD-5142-ABC4-442635F9DCF6}"/>
              </a:ext>
            </a:extLst>
          </p:cNvPr>
          <p:cNvSpPr txBox="1">
            <a:spLocks/>
          </p:cNvSpPr>
          <p:nvPr/>
        </p:nvSpPr>
        <p:spPr>
          <a:xfrm>
            <a:off x="5575354" y="1914860"/>
            <a:ext cx="6215027" cy="49431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Intel Core i9-9900K</a:t>
            </a:r>
          </a:p>
          <a:p>
            <a:r>
              <a:rPr lang="en-US" b="1" dirty="0"/>
              <a:t>Cores: </a:t>
            </a:r>
            <a:r>
              <a:rPr lang="en-US" dirty="0"/>
              <a:t>8</a:t>
            </a:r>
          </a:p>
          <a:p>
            <a:r>
              <a:rPr lang="en-US" b="1" dirty="0"/>
              <a:t>Threads: </a:t>
            </a:r>
            <a:r>
              <a:rPr lang="en-US" dirty="0"/>
              <a:t>16</a:t>
            </a:r>
          </a:p>
          <a:p>
            <a:r>
              <a:rPr lang="en-US" b="1" dirty="0"/>
              <a:t>Base clock: </a:t>
            </a:r>
            <a:r>
              <a:rPr lang="en-US" dirty="0"/>
              <a:t>3.6GHz</a:t>
            </a:r>
          </a:p>
          <a:p>
            <a:r>
              <a:rPr lang="en-US" b="1" dirty="0"/>
              <a:t>Boost clock: </a:t>
            </a:r>
            <a:r>
              <a:rPr lang="en-US" dirty="0"/>
              <a:t>5.0GHz </a:t>
            </a:r>
          </a:p>
          <a:p>
            <a:r>
              <a:rPr lang="en-US" b="1" dirty="0"/>
              <a:t>L3 cache: </a:t>
            </a:r>
            <a:r>
              <a:rPr lang="en-US" dirty="0"/>
              <a:t>16MB </a:t>
            </a:r>
          </a:p>
          <a:p>
            <a:r>
              <a:rPr lang="en-US" b="1" dirty="0"/>
              <a:t>TDP: </a:t>
            </a:r>
            <a:r>
              <a:rPr lang="en-US" dirty="0"/>
              <a:t>95W</a:t>
            </a:r>
          </a:p>
          <a:p>
            <a:r>
              <a:rPr lang="en-US" dirty="0"/>
              <a:t>Price: 479EUR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AB1F-CDC9-0B47-B1A2-2AC3A2EB3B2F}"/>
              </a:ext>
            </a:extLst>
          </p:cNvPr>
          <p:cNvSpPr txBox="1"/>
          <p:nvPr/>
        </p:nvSpPr>
        <p:spPr>
          <a:xfrm>
            <a:off x="1141411" y="6488668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www.techradar.com</a:t>
            </a:r>
            <a:r>
              <a:rPr lang="en-US" dirty="0"/>
              <a:t>/news/best-processors</a:t>
            </a:r>
          </a:p>
        </p:txBody>
      </p:sp>
    </p:spTree>
    <p:extLst>
      <p:ext uri="{BB962C8B-B14F-4D97-AF65-F5344CB8AC3E}">
        <p14:creationId xmlns:p14="http://schemas.microsoft.com/office/powerpoint/2010/main" val="4202177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8B0-2FBF-0844-A00F-39F4F16A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Moore’I</a:t>
            </a:r>
            <a:r>
              <a:rPr lang="en-US" dirty="0"/>
              <a:t> </a:t>
            </a:r>
            <a:r>
              <a:rPr lang="en-US" dirty="0" err="1"/>
              <a:t>seadus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6A6F-5D78-714F-AFE9-1722ECD3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</a:t>
            </a:r>
            <a:r>
              <a:rPr lang="en-US" dirty="0" err="1"/>
              <a:t>ehk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üldine</a:t>
            </a:r>
            <a:r>
              <a:rPr lang="en-US" dirty="0"/>
              <a:t> </a:t>
            </a:r>
            <a:r>
              <a:rPr lang="en-US" dirty="0" err="1"/>
              <a:t>töötlusvõimsus</a:t>
            </a:r>
            <a:r>
              <a:rPr lang="en-US" dirty="0"/>
              <a:t> </a:t>
            </a:r>
            <a:r>
              <a:rPr lang="en-US" dirty="0" err="1"/>
              <a:t>kahekordistub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aasta</a:t>
            </a:r>
            <a:r>
              <a:rPr lang="en-US" dirty="0"/>
              <a:t> </a:t>
            </a:r>
            <a:r>
              <a:rPr lang="en-US" dirty="0" err="1"/>
              <a:t>tagant</a:t>
            </a:r>
            <a:r>
              <a:rPr lang="en-US" dirty="0"/>
              <a:t>.</a:t>
            </a:r>
          </a:p>
          <a:p>
            <a:r>
              <a:rPr lang="en-GB" dirty="0" err="1"/>
              <a:t>Transistorite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 </a:t>
            </a:r>
            <a:r>
              <a:rPr lang="en-GB" dirty="0" err="1"/>
              <a:t>taskukohases</a:t>
            </a:r>
            <a:r>
              <a:rPr lang="en-GB" dirty="0"/>
              <a:t> </a:t>
            </a:r>
            <a:r>
              <a:rPr lang="en-GB" dirty="0" err="1"/>
              <a:t>protsessoris</a:t>
            </a:r>
            <a:r>
              <a:rPr lang="en-GB" dirty="0"/>
              <a:t> </a:t>
            </a:r>
            <a:r>
              <a:rPr lang="en-GB" dirty="0" err="1"/>
              <a:t>kahekordistub</a:t>
            </a:r>
            <a:r>
              <a:rPr lang="en-GB" dirty="0"/>
              <a:t> </a:t>
            </a:r>
            <a:r>
              <a:rPr lang="en-GB" dirty="0" err="1"/>
              <a:t>iga</a:t>
            </a:r>
            <a:r>
              <a:rPr lang="en-GB" dirty="0"/>
              <a:t> </a:t>
            </a:r>
            <a:r>
              <a:rPr lang="en-GB" dirty="0" err="1"/>
              <a:t>kahe</a:t>
            </a:r>
            <a:r>
              <a:rPr lang="en-GB" dirty="0"/>
              <a:t> </a:t>
            </a:r>
            <a:r>
              <a:rPr lang="en-GB" dirty="0" err="1"/>
              <a:t>aasta</a:t>
            </a:r>
            <a:r>
              <a:rPr lang="en-GB" dirty="0"/>
              <a:t> </a:t>
            </a:r>
            <a:r>
              <a:rPr lang="en-GB" dirty="0" err="1"/>
              <a:t>tagant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096F6-7919-F843-812D-0499DF88249E}"/>
              </a:ext>
            </a:extLst>
          </p:cNvPr>
          <p:cNvSpPr txBox="1"/>
          <p:nvPr/>
        </p:nvSpPr>
        <p:spPr>
          <a:xfrm>
            <a:off x="1141412" y="6239482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http://www.mooreslaw.org/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5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129D7-CDE1-F342-8A5A-FB5483C618A9}"/>
              </a:ext>
            </a:extLst>
          </p:cNvPr>
          <p:cNvSpPr txBox="1"/>
          <p:nvPr/>
        </p:nvSpPr>
        <p:spPr>
          <a:xfrm>
            <a:off x="1171067" y="6303872"/>
            <a:ext cx="3609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karlrupp</a:t>
            </a:r>
            <a:r>
              <a:rPr lang="en-US" sz="1200" dirty="0"/>
              <a:t>/microprocessor-trend-data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FDCF-AB6F-F747-8728-DFEC7924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253EF3EB-1D79-AD47-9F64-6B6BD287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1067" y="311145"/>
            <a:ext cx="9371195" cy="5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3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8860-FE81-A64D-970A-CDE6B3F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8BFF-BA7F-B345-9AE6-8CAE1E46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Õhkjahutus</a:t>
            </a:r>
            <a:endParaRPr lang="en-US" dirty="0"/>
          </a:p>
          <a:p>
            <a:r>
              <a:rPr lang="en-US" dirty="0" err="1"/>
              <a:t>Vesijahutus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Termopasta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49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A471D-1592-924D-A9DD-ECFB1D97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10" y="354084"/>
            <a:ext cx="8199780" cy="6149833"/>
          </a:xfrm>
        </p:spPr>
      </p:pic>
    </p:spTree>
    <p:extLst>
      <p:ext uri="{BB962C8B-B14F-4D97-AF65-F5344CB8AC3E}">
        <p14:creationId xmlns:p14="http://schemas.microsoft.com/office/powerpoint/2010/main" val="23560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protsessori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Taktsagedus</a:t>
            </a:r>
            <a:endParaRPr lang="en-US" sz="3200" dirty="0"/>
          </a:p>
          <a:p>
            <a:pPr lvl="1"/>
            <a:r>
              <a:rPr lang="en-US" sz="3200" dirty="0" err="1"/>
              <a:t>Socketi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Tuumade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887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7F9-2823-AC42-96A2-418D3BC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3E83-6B78-8C40-86BD-6A6E1807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Mikroarvuti</a:t>
            </a:r>
            <a:r>
              <a:rPr lang="en-US" dirty="0"/>
              <a:t> </a:t>
            </a:r>
            <a:r>
              <a:rPr lang="en-US" dirty="0" err="1"/>
              <a:t>keskne</a:t>
            </a:r>
            <a:r>
              <a:rPr lang="en-US" dirty="0"/>
              <a:t> </a:t>
            </a:r>
            <a:r>
              <a:rPr lang="en-US" dirty="0" err="1"/>
              <a:t>trükkplaat</a:t>
            </a:r>
            <a:r>
              <a:rPr lang="en-US" dirty="0"/>
              <a:t>, </a:t>
            </a:r>
            <a:r>
              <a:rPr lang="en-US" dirty="0" err="1"/>
              <a:t>millele</a:t>
            </a:r>
            <a:r>
              <a:rPr lang="en-US" dirty="0"/>
              <a:t> on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pistikupesad</a:t>
            </a:r>
            <a:r>
              <a:rPr lang="en-US" dirty="0"/>
              <a:t> </a:t>
            </a:r>
            <a:r>
              <a:rPr lang="en-US" dirty="0" err="1"/>
              <a:t>lisaplaatide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. </a:t>
            </a:r>
            <a:r>
              <a:rPr lang="en-US" dirty="0" err="1"/>
              <a:t>Emaplaadil</a:t>
            </a:r>
            <a:r>
              <a:rPr lang="en-US" dirty="0"/>
              <a:t> </a:t>
            </a:r>
            <a:r>
              <a:rPr lang="en-US" dirty="0" err="1"/>
              <a:t>asuvad</a:t>
            </a:r>
            <a:r>
              <a:rPr lang="en-US" dirty="0"/>
              <a:t> </a:t>
            </a:r>
            <a:r>
              <a:rPr lang="en-US" dirty="0" err="1"/>
              <a:t>harilikult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(CPU) , BIOS, </a:t>
            </a:r>
            <a:r>
              <a:rPr lang="en-US" dirty="0" err="1"/>
              <a:t>mälu</a:t>
            </a:r>
            <a:r>
              <a:rPr lang="en-US" dirty="0"/>
              <a:t>, </a:t>
            </a:r>
            <a:r>
              <a:rPr lang="en-US" dirty="0" err="1"/>
              <a:t>massmäluliidesed</a:t>
            </a:r>
            <a:r>
              <a:rPr lang="en-US" dirty="0"/>
              <a:t>, </a:t>
            </a:r>
            <a:r>
              <a:rPr lang="en-US" dirty="0" err="1"/>
              <a:t>jada</a:t>
            </a:r>
            <a:r>
              <a:rPr lang="en-US" dirty="0"/>
              <a:t>- ja </a:t>
            </a:r>
            <a:r>
              <a:rPr lang="en-US" dirty="0" err="1"/>
              <a:t>paralleelpordid</a:t>
            </a:r>
            <a:r>
              <a:rPr lang="en-US" dirty="0"/>
              <a:t>, </a:t>
            </a:r>
            <a:r>
              <a:rPr lang="en-US" dirty="0" err="1"/>
              <a:t>laienduspesad</a:t>
            </a:r>
            <a:r>
              <a:rPr lang="en-US" dirty="0"/>
              <a:t> ja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kontrollerid</a:t>
            </a:r>
            <a:r>
              <a:rPr lang="en-US" dirty="0"/>
              <a:t> </a:t>
            </a:r>
            <a:r>
              <a:rPr lang="en-US" dirty="0" err="1"/>
              <a:t>standardsete</a:t>
            </a:r>
            <a:r>
              <a:rPr lang="en-US" dirty="0"/>
              <a:t> </a:t>
            </a:r>
            <a:r>
              <a:rPr lang="en-US" dirty="0" err="1"/>
              <a:t>välisseadmete</a:t>
            </a:r>
            <a:r>
              <a:rPr lang="en-US" dirty="0"/>
              <a:t> (</a:t>
            </a:r>
            <a:r>
              <a:rPr lang="en-US" dirty="0" err="1"/>
              <a:t>kuvar</a:t>
            </a:r>
            <a:r>
              <a:rPr lang="en-US" dirty="0"/>
              <a:t>,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hiir</a:t>
            </a:r>
            <a:r>
              <a:rPr lang="en-US" dirty="0"/>
              <a:t> ja </a:t>
            </a:r>
            <a:r>
              <a:rPr lang="en-US" dirty="0" err="1"/>
              <a:t>kettaseadmed</a:t>
            </a:r>
            <a:r>
              <a:rPr lang="en-US" dirty="0"/>
              <a:t>) </a:t>
            </a:r>
            <a:r>
              <a:rPr lang="en-US" dirty="0" err="1"/>
              <a:t>juhtimiseks</a:t>
            </a:r>
            <a:r>
              <a:rPr lang="en-US" dirty="0"/>
              <a:t>.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vahetult</a:t>
            </a:r>
            <a:r>
              <a:rPr lang="en-US" dirty="0"/>
              <a:t> </a:t>
            </a:r>
            <a:r>
              <a:rPr lang="en-US" dirty="0" err="1"/>
              <a:t>emaplaadile</a:t>
            </a:r>
            <a:r>
              <a:rPr lang="en-US" dirty="0"/>
              <a:t>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kiibid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moodustavad</a:t>
            </a:r>
            <a:r>
              <a:rPr lang="en-US" dirty="0"/>
              <a:t> </a:t>
            </a:r>
            <a:r>
              <a:rPr lang="en-US" dirty="0" err="1"/>
              <a:t>emaplaadi</a:t>
            </a:r>
            <a:r>
              <a:rPr lang="en-US" dirty="0"/>
              <a:t> </a:t>
            </a:r>
            <a:r>
              <a:rPr lang="en-US" dirty="0" err="1"/>
              <a:t>kiibikomplekti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116C-A8C2-5541-989F-106C89EC7372}"/>
              </a:ext>
            </a:extLst>
          </p:cNvPr>
          <p:cNvSpPr txBox="1"/>
          <p:nvPr/>
        </p:nvSpPr>
        <p:spPr>
          <a:xfrm>
            <a:off x="1141412" y="6239482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F43-42D3-4D4A-8AB3-A8323B0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1E864-2F97-4C4C-832C-0D4C29BC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00" y="1839583"/>
            <a:ext cx="5806152" cy="3862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97A2-589A-0F47-8125-BE4A6AB4C182}"/>
              </a:ext>
            </a:extLst>
          </p:cNvPr>
          <p:cNvSpPr txBox="1"/>
          <p:nvPr/>
        </p:nvSpPr>
        <p:spPr>
          <a:xfrm>
            <a:off x="1256800" y="5702080"/>
            <a:ext cx="195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Rossiyskaya</a:t>
            </a:r>
            <a:r>
              <a:rPr lang="en-US" sz="1200" dirty="0"/>
              <a:t> Gazeta</a:t>
            </a:r>
          </a:p>
        </p:txBody>
      </p:sp>
    </p:spTree>
    <p:extLst>
      <p:ext uri="{BB962C8B-B14F-4D97-AF65-F5344CB8AC3E}">
        <p14:creationId xmlns:p14="http://schemas.microsoft.com/office/powerpoint/2010/main" val="133084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2B5B382-1EB5-452A-8E11-B420A3DF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Emaplaat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4353AE83-430A-458B-9706-E14DC1B7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848" y="451809"/>
            <a:ext cx="4271563" cy="552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94E04-F0C7-4333-A6A1-0616BBE53A28}"/>
              </a:ext>
            </a:extLst>
          </p:cNvPr>
          <p:cNvSpPr txBox="1"/>
          <p:nvPr/>
        </p:nvSpPr>
        <p:spPr>
          <a:xfrm>
            <a:off x="9661512" y="6000285"/>
            <a:ext cx="190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0F8B0-0840-40B4-97E6-5152074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4065"/>
            <a:ext cx="5654499" cy="4873802"/>
          </a:xfrm>
        </p:spPr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  <a:p>
            <a:r>
              <a:rPr lang="en-US" dirty="0" err="1"/>
              <a:t>Pesad</a:t>
            </a:r>
            <a:r>
              <a:rPr lang="en-US" dirty="0"/>
              <a:t> (</a:t>
            </a:r>
            <a:r>
              <a:rPr lang="en-US" dirty="0" err="1"/>
              <a:t>mälupesad</a:t>
            </a:r>
            <a:r>
              <a:rPr lang="en-US" dirty="0"/>
              <a:t>, </a:t>
            </a:r>
            <a:r>
              <a:rPr lang="en-US" dirty="0" err="1"/>
              <a:t>lisakaartide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)</a:t>
            </a:r>
          </a:p>
          <a:p>
            <a:r>
              <a:rPr lang="en-US" dirty="0" err="1"/>
              <a:t>Ühendused</a:t>
            </a:r>
            <a:r>
              <a:rPr lang="en-US" dirty="0"/>
              <a:t> (SATA, USB, Audio, LED, </a:t>
            </a:r>
            <a:r>
              <a:rPr lang="en-US" dirty="0" err="1"/>
              <a:t>lülitid</a:t>
            </a:r>
            <a:r>
              <a:rPr lang="en-US" dirty="0"/>
              <a:t>)</a:t>
            </a:r>
          </a:p>
          <a:p>
            <a:r>
              <a:rPr lang="en-US" dirty="0" err="1"/>
              <a:t>Lisad</a:t>
            </a:r>
            <a:r>
              <a:rPr lang="en-US" dirty="0"/>
              <a:t> (RAID)</a:t>
            </a:r>
          </a:p>
        </p:txBody>
      </p:sp>
    </p:spTree>
    <p:extLst>
      <p:ext uri="{BB962C8B-B14F-4D97-AF65-F5344CB8AC3E}">
        <p14:creationId xmlns:p14="http://schemas.microsoft.com/office/powerpoint/2010/main" val="2476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545-A640-7A40-8BFE-4ACD8C5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– Basic Input-Output System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154E042-9265-FA47-BCDB-20AC252F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331" y="1908466"/>
            <a:ext cx="6425648" cy="4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AAB77-3143-9A49-B4F7-44A59C10FD84}"/>
              </a:ext>
            </a:extLst>
          </p:cNvPr>
          <p:cNvSpPr txBox="1"/>
          <p:nvPr/>
        </p:nvSpPr>
        <p:spPr>
          <a:xfrm>
            <a:off x="1141413" y="6239482"/>
            <a:ext cx="846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/wp-content/uploads/2017/05/img_5913814ed5e9f.png.pagespeed.ce.GG6xXEfIEN.png</a:t>
            </a:r>
          </a:p>
        </p:txBody>
      </p:sp>
    </p:spTree>
    <p:extLst>
      <p:ext uri="{BB962C8B-B14F-4D97-AF65-F5344CB8AC3E}">
        <p14:creationId xmlns:p14="http://schemas.microsoft.com/office/powerpoint/2010/main" val="333763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0AC9-D55A-5F46-93C0-9E8FBBDF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 - Unified Extensible Firmware Interface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CBEF46-D4F9-9E45-AC1B-75D3E2C3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08312"/>
            <a:ext cx="4705863" cy="3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9A006-73FE-B349-8C80-931BA8323864}"/>
              </a:ext>
            </a:extLst>
          </p:cNvPr>
          <p:cNvSpPr txBox="1"/>
          <p:nvPr/>
        </p:nvSpPr>
        <p:spPr>
          <a:xfrm>
            <a:off x="1023730" y="6239482"/>
            <a:ext cx="746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/wp-content/uploads/2017/05/img_5913822742ef4.jpg.pagespeed.ce.iUHhZCZFai.jpg</a:t>
            </a:r>
          </a:p>
        </p:txBody>
      </p:sp>
    </p:spTree>
    <p:extLst>
      <p:ext uri="{BB962C8B-B14F-4D97-AF65-F5344CB8AC3E}">
        <p14:creationId xmlns:p14="http://schemas.microsoft.com/office/powerpoint/2010/main" val="647338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33E-0E07-F348-B4B4-9924370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DAA4-E110-574B-83EE-9B7F50E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719469"/>
            <a:ext cx="10510356" cy="4413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5218-7004-C44B-8CF1-1A1B6E2BE0D2}"/>
              </a:ext>
            </a:extLst>
          </p:cNvPr>
          <p:cNvSpPr txBox="1"/>
          <p:nvPr/>
        </p:nvSpPr>
        <p:spPr>
          <a:xfrm>
            <a:off x="1063488" y="6400800"/>
            <a:ext cx="79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File:VIA_Mini-ITX_Form_Factor_Comparison.jpg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4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ACEE-C70B-EB42-97EC-1A4B0DCF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1BE4-9191-DF48-8E37-FF441B32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90" y="1971192"/>
            <a:ext cx="480615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551E3-B7A6-8748-8BB0-D2C4E8D01350}"/>
              </a:ext>
            </a:extLst>
          </p:cNvPr>
          <p:cNvSpPr txBox="1"/>
          <p:nvPr/>
        </p:nvSpPr>
        <p:spPr>
          <a:xfrm>
            <a:off x="6016434" y="5697082"/>
            <a:ext cx="491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/commons/b/</a:t>
            </a:r>
            <a:r>
              <a:rPr lang="en-US" dirty="0" err="1"/>
              <a:t>bc</a:t>
            </a:r>
            <a:r>
              <a:rPr lang="en-US" dirty="0"/>
              <a:t>/AMD_AM3%2B_CPU_Socket-top_oblique_PNr%C2%B00380.jpg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9B89-1E6B-E248-9D59-20681A4DD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54"/>
          <a:stretch/>
        </p:blipFill>
        <p:spPr>
          <a:xfrm>
            <a:off x="1310963" y="1971192"/>
            <a:ext cx="4592777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C8926-EF70-D24A-8BA7-23B231D0335C}"/>
              </a:ext>
            </a:extLst>
          </p:cNvPr>
          <p:cNvSpPr txBox="1"/>
          <p:nvPr/>
        </p:nvSpPr>
        <p:spPr>
          <a:xfrm>
            <a:off x="1158368" y="5697082"/>
            <a:ext cx="359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/wiki/File:CPU_Socket_LGA775(T).JPG</a:t>
            </a:r>
          </a:p>
        </p:txBody>
      </p:sp>
    </p:spTree>
    <p:extLst>
      <p:ext uri="{BB962C8B-B14F-4D97-AF65-F5344CB8AC3E}">
        <p14:creationId xmlns:p14="http://schemas.microsoft.com/office/powerpoint/2010/main" val="1331951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C09-28FF-FC49-9582-8497ECA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</p:txBody>
      </p:sp>
      <p:pic>
        <p:nvPicPr>
          <p:cNvPr id="6148" name="Picture 4" descr="Pildiotsingu cpu chipset tulemus">
            <a:extLst>
              <a:ext uri="{FF2B5EF4-FFF2-40B4-BE49-F238E27FC236}">
                <a16:creationId xmlns:a16="http://schemas.microsoft.com/office/drawing/2014/main" id="{84029C5E-02E2-884A-BE6C-29A807C5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209" y="2097088"/>
            <a:ext cx="5702852" cy="31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83CA3-88E2-0849-BBB7-BB0B6F330FA9}"/>
              </a:ext>
            </a:extLst>
          </p:cNvPr>
          <p:cNvSpPr txBox="1"/>
          <p:nvPr/>
        </p:nvSpPr>
        <p:spPr>
          <a:xfrm>
            <a:off x="1272209" y="5593151"/>
            <a:ext cx="55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https://farm3.staticflickr.com/2058/2035709117_6bbbee64bd_b.jpg</a:t>
            </a:r>
          </a:p>
        </p:txBody>
      </p:sp>
      <p:pic>
        <p:nvPicPr>
          <p:cNvPr id="6150" name="Picture 6" descr="Pildiotsingu cpu chipset tulemus">
            <a:extLst>
              <a:ext uri="{FF2B5EF4-FFF2-40B4-BE49-F238E27FC236}">
                <a16:creationId xmlns:a16="http://schemas.microsoft.com/office/drawing/2014/main" id="{289156CA-EF16-D24A-AE8D-75934ED1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804" y="2097088"/>
            <a:ext cx="3589279" cy="3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2F766-329A-DD4B-B04B-D5D66FA6C17D}"/>
              </a:ext>
            </a:extLst>
          </p:cNvPr>
          <p:cNvSpPr txBox="1"/>
          <p:nvPr/>
        </p:nvSpPr>
        <p:spPr>
          <a:xfrm>
            <a:off x="7415615" y="5593150"/>
            <a:ext cx="3631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/commons/0/07/Intel_810_Chipset_Digon3.JPG</a:t>
            </a:r>
          </a:p>
        </p:txBody>
      </p:sp>
    </p:spTree>
    <p:extLst>
      <p:ext uri="{BB962C8B-B14F-4D97-AF65-F5344CB8AC3E}">
        <p14:creationId xmlns:p14="http://schemas.microsoft.com/office/powerpoint/2010/main" val="40687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FFD2-BD92-3F40-B046-AED13A8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PESAD (SLOTS)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1F67E0-8BCC-0E49-8728-A1BE7D8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2736" cy="3863078"/>
          </a:xfrm>
        </p:spPr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Mälupesad</a:t>
            </a:r>
            <a:endParaRPr lang="en-US" dirty="0"/>
          </a:p>
          <a:p>
            <a:r>
              <a:rPr lang="en-US" dirty="0" err="1"/>
              <a:t>Laienduskaartide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 (PCI, PCI Express x1, x2, x8, x16)</a:t>
            </a:r>
          </a:p>
          <a:p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ühenduspesad</a:t>
            </a:r>
            <a:r>
              <a:rPr lang="en-US" dirty="0"/>
              <a:t> (</a:t>
            </a:r>
            <a:r>
              <a:rPr lang="en-US" dirty="0" err="1"/>
              <a:t>kõvakettad</a:t>
            </a:r>
            <a:r>
              <a:rPr lang="en-US" dirty="0"/>
              <a:t>, </a:t>
            </a:r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kettad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EA0F8DAB-88F1-4C2D-B325-BCC67910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93539" y="602389"/>
            <a:ext cx="4374444" cy="565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270D6-3989-4105-8D2A-35A9C5994441}"/>
              </a:ext>
            </a:extLst>
          </p:cNvPr>
          <p:cNvSpPr txBox="1"/>
          <p:nvPr/>
        </p:nvSpPr>
        <p:spPr>
          <a:xfrm>
            <a:off x="10204613" y="5709772"/>
            <a:ext cx="142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828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EF7-5719-0440-BDD5-BFED1BF7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Ühendused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4242-0617-9C4F-B7AE-7D3B78A5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7310" cy="4121496"/>
          </a:xfrm>
        </p:spPr>
        <p:txBody>
          <a:bodyPr/>
          <a:lstStyle/>
          <a:p>
            <a:r>
              <a:rPr lang="en-US" dirty="0"/>
              <a:t>PS/2 </a:t>
            </a:r>
            <a:r>
              <a:rPr lang="en-US" dirty="0" err="1"/>
              <a:t>pesad</a:t>
            </a:r>
            <a:endParaRPr lang="en-US" dirty="0"/>
          </a:p>
          <a:p>
            <a:r>
              <a:rPr lang="en-US" dirty="0"/>
              <a:t>USB, USB-C</a:t>
            </a:r>
          </a:p>
          <a:p>
            <a:r>
              <a:rPr lang="en-US" dirty="0" err="1"/>
              <a:t>Võrgukaart</a:t>
            </a:r>
            <a:r>
              <a:rPr lang="en-US" dirty="0"/>
              <a:t> (LAN)</a:t>
            </a:r>
          </a:p>
          <a:p>
            <a:r>
              <a:rPr lang="en-US" dirty="0" err="1"/>
              <a:t>Graafikakaardi</a:t>
            </a:r>
            <a:r>
              <a:rPr lang="en-US" dirty="0"/>
              <a:t> </a:t>
            </a:r>
            <a:r>
              <a:rPr lang="en-US" dirty="0" err="1"/>
              <a:t>väljundid</a:t>
            </a:r>
            <a:endParaRPr lang="en-US" dirty="0"/>
          </a:p>
          <a:p>
            <a:r>
              <a:rPr lang="en-US" dirty="0"/>
              <a:t>Audio</a:t>
            </a:r>
          </a:p>
          <a:p>
            <a:r>
              <a:rPr lang="en-US" dirty="0" err="1"/>
              <a:t>eSATA</a:t>
            </a:r>
            <a:r>
              <a:rPr lang="en-US" dirty="0"/>
              <a:t>, </a:t>
            </a:r>
            <a:r>
              <a:rPr lang="en-US" dirty="0" err="1"/>
              <a:t>eSATA</a:t>
            </a:r>
            <a:r>
              <a:rPr lang="en-US" dirty="0"/>
              <a:t>-USB </a:t>
            </a:r>
            <a:r>
              <a:rPr lang="en-US" dirty="0" err="1"/>
              <a:t>hübriid</a:t>
            </a:r>
            <a:endParaRPr lang="en-US" dirty="0"/>
          </a:p>
          <a:p>
            <a:r>
              <a:rPr lang="en-US" dirty="0"/>
              <a:t>LPT, Serial (COM)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5AAB8-39FC-8649-90CD-5CC7A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81271" y="3050766"/>
            <a:ext cx="5181355" cy="19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7EBE-DF63-2D46-85E1-85EF2269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88656" y="2565914"/>
            <a:ext cx="6502176" cy="15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6831"/>
            <a:ext cx="9905999" cy="4361175"/>
          </a:xfrm>
        </p:spPr>
        <p:txBody>
          <a:bodyPr>
            <a:no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emaplaadi</a:t>
            </a:r>
            <a:endParaRPr lang="en-US" sz="3200" dirty="0"/>
          </a:p>
          <a:p>
            <a:pPr lvl="1"/>
            <a:r>
              <a:rPr lang="en-US" sz="3200" dirty="0" err="1"/>
              <a:t>Mudel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Protsessori</a:t>
            </a:r>
            <a:r>
              <a:rPr lang="en-US" sz="3200" dirty="0"/>
              <a:t> </a:t>
            </a:r>
            <a:r>
              <a:rPr lang="en-US" sz="3200" dirty="0" err="1"/>
              <a:t>pesa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  <a:p>
            <a:pPr lvl="1"/>
            <a:r>
              <a:rPr lang="en-US" sz="3200" dirty="0" err="1"/>
              <a:t>Kiibistiku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26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 err="1"/>
              <a:t>Mälu</a:t>
            </a:r>
            <a:r>
              <a:rPr lang="en-GB" dirty="0"/>
              <a:t> (</a:t>
            </a:r>
            <a:r>
              <a:rPr lang="en-GB" b="1" i="1" dirty="0" err="1"/>
              <a:t>muutmälu</a:t>
            </a:r>
            <a:r>
              <a:rPr lang="en-GB" b="1" i="1" dirty="0"/>
              <a:t>, </a:t>
            </a:r>
            <a:r>
              <a:rPr lang="en-GB" b="1" i="1" dirty="0" err="1"/>
              <a:t>suvapöördusmälu</a:t>
            </a:r>
            <a:r>
              <a:rPr lang="en-GB" dirty="0"/>
              <a:t>) on </a:t>
            </a:r>
            <a:r>
              <a:rPr lang="en-GB" dirty="0" err="1"/>
              <a:t>Arvuti</a:t>
            </a:r>
            <a:r>
              <a:rPr lang="en-GB" dirty="0"/>
              <a:t> </a:t>
            </a:r>
            <a:r>
              <a:rPr lang="en-GB" dirty="0" err="1"/>
              <a:t>keskne</a:t>
            </a:r>
            <a:r>
              <a:rPr lang="en-GB" dirty="0"/>
              <a:t> </a:t>
            </a:r>
            <a:r>
              <a:rPr lang="en-GB" dirty="0" err="1"/>
              <a:t>mäluseade</a:t>
            </a:r>
            <a:r>
              <a:rPr lang="en-GB" dirty="0"/>
              <a:t>, </a:t>
            </a:r>
            <a:r>
              <a:rPr lang="en-GB" dirty="0" err="1"/>
              <a:t>kuhu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 </a:t>
            </a:r>
            <a:r>
              <a:rPr lang="en-GB" dirty="0" err="1"/>
              <a:t>andmeid</a:t>
            </a:r>
            <a:r>
              <a:rPr lang="en-GB" dirty="0"/>
              <a:t> </a:t>
            </a:r>
            <a:r>
              <a:rPr lang="en-GB" dirty="0" err="1"/>
              <a:t>kirjutada</a:t>
            </a:r>
            <a:r>
              <a:rPr lang="en-GB" dirty="0"/>
              <a:t> 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kust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 </a:t>
            </a:r>
            <a:r>
              <a:rPr lang="en-GB" dirty="0" err="1"/>
              <a:t>lugeda</a:t>
            </a:r>
            <a:r>
              <a:rPr lang="en-GB" dirty="0"/>
              <a:t>. </a:t>
            </a:r>
            <a:r>
              <a:rPr lang="en-GB" dirty="0" err="1"/>
              <a:t>Suvapöördus</a:t>
            </a:r>
            <a:r>
              <a:rPr lang="en-GB" dirty="0"/>
              <a:t> (random access) </a:t>
            </a:r>
            <a:r>
              <a:rPr lang="en-GB" dirty="0" err="1"/>
              <a:t>tähendab</a:t>
            </a:r>
            <a:r>
              <a:rPr lang="en-GB" dirty="0"/>
              <a:t> </a:t>
            </a:r>
            <a:r>
              <a:rPr lang="en-GB" dirty="0" err="1"/>
              <a:t>seda</a:t>
            </a:r>
            <a:r>
              <a:rPr lang="en-GB" dirty="0"/>
              <a:t>, et </a:t>
            </a:r>
            <a:r>
              <a:rPr lang="en-GB" dirty="0" err="1"/>
              <a:t>igal</a:t>
            </a:r>
            <a:r>
              <a:rPr lang="en-GB" dirty="0"/>
              <a:t> </a:t>
            </a:r>
            <a:r>
              <a:rPr lang="en-GB" dirty="0" err="1"/>
              <a:t>mälupesal</a:t>
            </a:r>
            <a:r>
              <a:rPr lang="en-GB" dirty="0"/>
              <a:t> on </a:t>
            </a:r>
            <a:r>
              <a:rPr lang="en-GB" dirty="0" err="1"/>
              <a:t>oma</a:t>
            </a:r>
            <a:r>
              <a:rPr lang="en-GB" dirty="0"/>
              <a:t> </a:t>
            </a:r>
            <a:r>
              <a:rPr lang="en-GB" dirty="0" err="1"/>
              <a:t>aadress</a:t>
            </a:r>
            <a:r>
              <a:rPr lang="en-GB" dirty="0"/>
              <a:t> </a:t>
            </a:r>
            <a:r>
              <a:rPr lang="en-GB" dirty="0" err="1"/>
              <a:t>ning</a:t>
            </a:r>
            <a:r>
              <a:rPr lang="en-GB" dirty="0"/>
              <a:t> </a:t>
            </a:r>
            <a:r>
              <a:rPr lang="en-GB" dirty="0" err="1"/>
              <a:t>nii</a:t>
            </a:r>
            <a:r>
              <a:rPr lang="en-GB" dirty="0"/>
              <a:t> 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kirjutamiseks</a:t>
            </a:r>
            <a:r>
              <a:rPr lang="en-GB" dirty="0"/>
              <a:t> on </a:t>
            </a:r>
            <a:r>
              <a:rPr lang="en-GB" dirty="0" err="1"/>
              <a:t>võimalik</a:t>
            </a:r>
            <a:r>
              <a:rPr lang="en-GB" dirty="0"/>
              <a:t> </a:t>
            </a:r>
            <a:r>
              <a:rPr lang="en-GB" dirty="0" err="1"/>
              <a:t>pöörduda</a:t>
            </a:r>
            <a:r>
              <a:rPr lang="en-GB" dirty="0"/>
              <a:t> </a:t>
            </a:r>
            <a:r>
              <a:rPr lang="en-GB" dirty="0" err="1"/>
              <a:t>suvalise</a:t>
            </a:r>
            <a:r>
              <a:rPr lang="en-GB" dirty="0"/>
              <a:t> </a:t>
            </a:r>
            <a:r>
              <a:rPr lang="en-GB" dirty="0" err="1"/>
              <a:t>aadressi</a:t>
            </a:r>
            <a:r>
              <a:rPr lang="en-GB" dirty="0"/>
              <a:t> </a:t>
            </a:r>
            <a:r>
              <a:rPr lang="en-GB" dirty="0" err="1"/>
              <a:t>poole</a:t>
            </a:r>
            <a:r>
              <a:rPr lang="en-GB" dirty="0"/>
              <a:t>. </a:t>
            </a:r>
            <a:r>
              <a:rPr lang="en-GB" dirty="0" err="1"/>
              <a:t>Enamik</a:t>
            </a:r>
            <a:r>
              <a:rPr lang="en-GB" dirty="0"/>
              <a:t> </a:t>
            </a:r>
            <a:r>
              <a:rPr lang="en-GB" dirty="0" err="1"/>
              <a:t>muutmälusid</a:t>
            </a:r>
            <a:r>
              <a:rPr lang="en-GB" dirty="0"/>
              <a:t> pole </a:t>
            </a:r>
            <a:r>
              <a:rPr lang="en-GB" dirty="0" err="1"/>
              <a:t>säilmälud</a:t>
            </a:r>
            <a:r>
              <a:rPr lang="en-GB" dirty="0"/>
              <a:t>, </a:t>
            </a:r>
            <a:r>
              <a:rPr lang="en-GB" dirty="0" err="1"/>
              <a:t>s.t.</a:t>
            </a:r>
            <a:r>
              <a:rPr lang="en-GB" dirty="0"/>
              <a:t> </a:t>
            </a:r>
            <a:r>
              <a:rPr lang="en-GB" dirty="0" err="1"/>
              <a:t>toite</a:t>
            </a:r>
            <a:r>
              <a:rPr lang="en-GB" dirty="0"/>
              <a:t> </a:t>
            </a:r>
            <a:r>
              <a:rPr lang="en-GB" dirty="0" err="1"/>
              <a:t>väljalülitamisel</a:t>
            </a:r>
            <a:r>
              <a:rPr lang="en-GB" dirty="0"/>
              <a:t> </a:t>
            </a:r>
            <a:r>
              <a:rPr lang="en-GB" dirty="0" err="1"/>
              <a:t>mälus</a:t>
            </a:r>
            <a:r>
              <a:rPr lang="en-GB" dirty="0"/>
              <a:t> </a:t>
            </a:r>
            <a:r>
              <a:rPr lang="en-GB" dirty="0" err="1"/>
              <a:t>olevad</a:t>
            </a:r>
            <a:r>
              <a:rPr lang="en-GB" dirty="0"/>
              <a:t> </a:t>
            </a:r>
            <a:r>
              <a:rPr lang="en-GB" dirty="0" err="1"/>
              <a:t>andmed</a:t>
            </a:r>
            <a:r>
              <a:rPr lang="en-GB" dirty="0"/>
              <a:t> </a:t>
            </a:r>
            <a:r>
              <a:rPr lang="en-GB" dirty="0" err="1"/>
              <a:t>hävivad</a:t>
            </a:r>
            <a:r>
              <a:rPr lang="en-GB" dirty="0"/>
              <a:t>."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D304A-585E-7149-9079-953F2C389AB6}"/>
              </a:ext>
            </a:extLst>
          </p:cNvPr>
          <p:cNvSpPr txBox="1"/>
          <p:nvPr/>
        </p:nvSpPr>
        <p:spPr>
          <a:xfrm>
            <a:off x="1409075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www.vallaste.ee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7D78-6B3F-7B43-BCA6-DB4583C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Tutvumisring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CFA7-9AD8-F545-A197-7EC563D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Nimi</a:t>
            </a:r>
            <a:endParaRPr lang="en-US" dirty="0"/>
          </a:p>
          <a:p>
            <a:r>
              <a:rPr lang="en-US" dirty="0" err="1"/>
              <a:t>Kuskohast</a:t>
            </a:r>
            <a:endParaRPr lang="en-US" dirty="0"/>
          </a:p>
          <a:p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riistvaraga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 – </a:t>
            </a:r>
            <a:r>
              <a:rPr lang="en-US" dirty="0" err="1"/>
              <a:t>Staatiline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(cache)</a:t>
            </a:r>
          </a:p>
          <a:p>
            <a:r>
              <a:rPr lang="en-US" dirty="0"/>
              <a:t>DRAM – </a:t>
            </a:r>
            <a:r>
              <a:rPr lang="en-US" dirty="0" err="1"/>
              <a:t>Dünaamiline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(‘</a:t>
            </a:r>
            <a:r>
              <a:rPr lang="en-US" dirty="0" err="1"/>
              <a:t>tavaline</a:t>
            </a:r>
            <a:r>
              <a:rPr lang="en-US" dirty="0"/>
              <a:t>’)</a:t>
            </a:r>
          </a:p>
          <a:p>
            <a:r>
              <a:rPr lang="en-US" dirty="0"/>
              <a:t>ECC – </a:t>
            </a:r>
            <a:r>
              <a:rPr lang="en-US" dirty="0" err="1"/>
              <a:t>Veaparanduskonrolliga</a:t>
            </a:r>
            <a:r>
              <a:rPr lang="en-US" dirty="0"/>
              <a:t> </a:t>
            </a:r>
            <a:r>
              <a:rPr lang="en-US" dirty="0" err="1"/>
              <a:t>mälu</a:t>
            </a:r>
            <a:endParaRPr lang="en-US" dirty="0"/>
          </a:p>
          <a:p>
            <a:r>
              <a:rPr lang="en-US" dirty="0"/>
              <a:t>DDR – Double Data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72A6-A21F-E048-886D-7A2803A76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Tüüp</a:t>
            </a:r>
            <a:r>
              <a:rPr lang="en-US" dirty="0"/>
              <a:t> (DDR, DDR2, DDR3, DDR4, ECC)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maht</a:t>
            </a:r>
            <a:r>
              <a:rPr lang="en-US" dirty="0"/>
              <a:t> GB-des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(PC-… MB/s)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(DIMM, SODIMM)</a:t>
            </a:r>
          </a:p>
          <a:p>
            <a:endParaRPr lang="en-US" dirty="0"/>
          </a:p>
          <a:p>
            <a:r>
              <a:rPr lang="en-US" dirty="0"/>
              <a:t>2 GB PC3-6400 DDR3 SODIMM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B8EE-7233-7348-B2E9-DAFEE914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7116" y="134912"/>
            <a:ext cx="5143500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7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mälu</a:t>
            </a:r>
            <a:endParaRPr lang="en-US" sz="3200" dirty="0"/>
          </a:p>
          <a:p>
            <a:pPr lvl="1"/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Suurus</a:t>
            </a:r>
            <a:r>
              <a:rPr lang="en-US" sz="3200" dirty="0"/>
              <a:t> </a:t>
            </a:r>
            <a:r>
              <a:rPr lang="en-US" sz="3200" dirty="0" err="1"/>
              <a:t>gigabaitides</a:t>
            </a:r>
            <a:endParaRPr lang="en-US" sz="3200" dirty="0"/>
          </a:p>
          <a:p>
            <a:pPr lvl="1"/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megahertsides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59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100" dirty="0" err="1"/>
              <a:t>Koduseks</a:t>
            </a:r>
            <a:r>
              <a:rPr lang="en-US" sz="3100" dirty="0"/>
              <a:t> </a:t>
            </a:r>
            <a:r>
              <a:rPr lang="en-US" sz="3100" dirty="0" err="1"/>
              <a:t>tööks</a:t>
            </a:r>
            <a:r>
              <a:rPr lang="en-US" sz="3100" dirty="0"/>
              <a:t> on </a:t>
            </a:r>
            <a:r>
              <a:rPr lang="en-US" sz="3100" dirty="0" err="1"/>
              <a:t>täiendada</a:t>
            </a:r>
            <a:r>
              <a:rPr lang="en-US" sz="3100" dirty="0"/>
              <a:t> </a:t>
            </a:r>
            <a:r>
              <a:rPr lang="en-US" sz="3100" dirty="0" err="1"/>
              <a:t>olemasolevaid</a:t>
            </a:r>
            <a:r>
              <a:rPr lang="en-US" sz="3100" dirty="0"/>
              <a:t> </a:t>
            </a:r>
            <a:r>
              <a:rPr lang="en-US" sz="3100" dirty="0" err="1"/>
              <a:t>õpiobjekte</a:t>
            </a:r>
            <a:r>
              <a:rPr lang="en-US" sz="3100" dirty="0"/>
              <a:t> </a:t>
            </a:r>
            <a:r>
              <a:rPr lang="en-US" sz="3100" dirty="0" err="1"/>
              <a:t>valitud</a:t>
            </a:r>
            <a:r>
              <a:rPr lang="en-US" sz="3100" dirty="0"/>
              <a:t> </a:t>
            </a:r>
            <a:r>
              <a:rPr lang="en-US" sz="3100" dirty="0" err="1"/>
              <a:t>teema</a:t>
            </a:r>
            <a:r>
              <a:rPr lang="en-US" sz="3100" dirty="0"/>
              <a:t> </a:t>
            </a:r>
            <a:r>
              <a:rPr lang="en-US" sz="3100" dirty="0" err="1"/>
              <a:t>kohta</a:t>
            </a:r>
            <a:r>
              <a:rPr lang="en-US" sz="3100" dirty="0"/>
              <a:t>.</a:t>
            </a:r>
          </a:p>
          <a:p>
            <a:endParaRPr lang="en-US" dirty="0"/>
          </a:p>
          <a:p>
            <a:r>
              <a:rPr lang="en-US" dirty="0" err="1"/>
              <a:t>Kodutööna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kokkuvõtvat</a:t>
            </a:r>
            <a:r>
              <a:rPr lang="en-US" dirty="0"/>
              <a:t> </a:t>
            </a:r>
            <a:r>
              <a:rPr lang="en-US" dirty="0" err="1"/>
              <a:t>artiklit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huvitavate</a:t>
            </a:r>
            <a:r>
              <a:rPr lang="en-US" dirty="0"/>
              <a:t> </a:t>
            </a:r>
            <a:r>
              <a:rPr lang="en-US" dirty="0" err="1"/>
              <a:t>faktide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(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näiteks</a:t>
            </a:r>
            <a:r>
              <a:rPr lang="en-US" dirty="0"/>
              <a:t>: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omapärasem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suurem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väiksem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.). </a:t>
            </a:r>
            <a:r>
              <a:rPr lang="en-US" dirty="0" err="1"/>
              <a:t>Oluline</a:t>
            </a:r>
            <a:r>
              <a:rPr lang="en-US" dirty="0"/>
              <a:t> on, et </a:t>
            </a:r>
            <a:r>
              <a:rPr lang="en-US" dirty="0" err="1"/>
              <a:t>faktid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allikatega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Lisaks</a:t>
            </a:r>
            <a:r>
              <a:rPr lang="en-US" dirty="0"/>
              <a:t> </a:t>
            </a:r>
            <a:r>
              <a:rPr lang="en-US" dirty="0" err="1"/>
              <a:t>artiklile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esitlust</a:t>
            </a:r>
            <a:r>
              <a:rPr lang="en-US" dirty="0"/>
              <a:t> </a:t>
            </a:r>
            <a:r>
              <a:rPr lang="en-US" dirty="0" err="1"/>
              <a:t>oma</a:t>
            </a:r>
            <a:r>
              <a:rPr lang="en-US" dirty="0"/>
              <a:t> </a:t>
            </a:r>
            <a:r>
              <a:rPr lang="en-US" dirty="0" err="1"/>
              <a:t>artikli</a:t>
            </a:r>
            <a:r>
              <a:rPr lang="en-US" dirty="0"/>
              <a:t> </a:t>
            </a:r>
            <a:r>
              <a:rPr lang="en-US" dirty="0" err="1"/>
              <a:t>kokkuvõttest</a:t>
            </a:r>
            <a:r>
              <a:rPr lang="en-US" dirty="0"/>
              <a:t> ja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rühmaliikme</a:t>
            </a:r>
            <a:r>
              <a:rPr lang="en-US" dirty="0"/>
              <a:t> </a:t>
            </a:r>
            <a:r>
              <a:rPr lang="en-US" dirty="0" err="1"/>
              <a:t>panusest</a:t>
            </a:r>
            <a:r>
              <a:rPr lang="en-US" dirty="0"/>
              <a:t> </a:t>
            </a:r>
            <a:r>
              <a:rPr lang="en-US" dirty="0" err="1"/>
              <a:t>järgmise</a:t>
            </a:r>
            <a:r>
              <a:rPr lang="en-US" dirty="0"/>
              <a:t> </a:t>
            </a:r>
            <a:r>
              <a:rPr lang="en-US" dirty="0" err="1"/>
              <a:t>loengu</a:t>
            </a:r>
            <a:r>
              <a:rPr lang="en-US" dirty="0"/>
              <a:t> </a:t>
            </a:r>
            <a:r>
              <a:rPr lang="en-US" dirty="0" err="1"/>
              <a:t>alguses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3100" dirty="0" err="1"/>
              <a:t>Esitluse</a:t>
            </a:r>
            <a:r>
              <a:rPr lang="en-US" sz="3100" dirty="0"/>
              <a:t> </a:t>
            </a:r>
            <a:r>
              <a:rPr lang="en-US" sz="3100" dirty="0" err="1"/>
              <a:t>pikkus</a:t>
            </a:r>
            <a:r>
              <a:rPr lang="en-US" sz="3100" dirty="0"/>
              <a:t> on </a:t>
            </a:r>
            <a:r>
              <a:rPr lang="en-US" sz="3100" dirty="0" err="1"/>
              <a:t>maksimaalselt</a:t>
            </a:r>
            <a:r>
              <a:rPr lang="en-US" sz="3100" dirty="0"/>
              <a:t> (5-7 </a:t>
            </a:r>
            <a:r>
              <a:rPr lang="en-US" sz="3100" dirty="0" err="1"/>
              <a:t>minutit</a:t>
            </a:r>
            <a:r>
              <a:rPr lang="en-US" sz="31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Koduse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 </a:t>
            </a:r>
            <a:r>
              <a:rPr lang="en-US" dirty="0" err="1"/>
              <a:t>teemad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Arvutid</a:t>
            </a:r>
            <a:endParaRPr lang="en-US" dirty="0"/>
          </a:p>
          <a:p>
            <a:r>
              <a:rPr lang="en-US" dirty="0" err="1"/>
              <a:t>Emaplaadid</a:t>
            </a:r>
            <a:endParaRPr lang="en-US" dirty="0"/>
          </a:p>
          <a:p>
            <a:r>
              <a:rPr lang="en-US" dirty="0" err="1"/>
              <a:t>Protsessorid</a:t>
            </a:r>
            <a:endParaRPr lang="en-US" dirty="0"/>
          </a:p>
          <a:p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jahutused</a:t>
            </a:r>
            <a:endParaRPr lang="en-US" dirty="0"/>
          </a:p>
          <a:p>
            <a:r>
              <a:rPr lang="en-US" dirty="0" err="1"/>
              <a:t>Mälud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1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https://www.rbth.com/multimedia/pictures/2014/04/07/before_the_internet_top_11_soviet_pcs_35711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https://eki.ee/dict/ekss/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https://www.britannica.com/technology/binary-code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https://etherealmind.com/decimal-binary-prefixes-using-kibi-mibi-kilo-mega/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https://www.karlrupp.net/2018/02/42-years-of-microprocessor-trend-data/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http://www.mooreslaw.org/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https://commons.wikimedia.org/wiki/File:VIA_Mini-ITX_Form_Factor_Comparison.jpg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https://www.howtogeek.com/56958/htg-explains-how-uefi-will-replace-the-bios/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https://www.techwalla.com/articles/random-access-memory-specifications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https://www.techradar.com/news/best-processors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t-EE" dirty="0"/>
              <a:t>Loeng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t-EE" dirty="0"/>
              <a:t>Sissejuhatus</a:t>
            </a:r>
            <a:endParaRPr lang="en-US" dirty="0"/>
          </a:p>
          <a:p>
            <a:r>
              <a:rPr lang="et-EE" dirty="0"/>
              <a:t>Eelteadmiste test</a:t>
            </a:r>
            <a:endParaRPr lang="en-US" dirty="0"/>
          </a:p>
          <a:p>
            <a:r>
              <a:rPr lang="et-EE" dirty="0"/>
              <a:t>Arvusüsteemid</a:t>
            </a:r>
            <a:endParaRPr lang="en-US" dirty="0"/>
          </a:p>
          <a:p>
            <a:r>
              <a:rPr lang="et-EE" dirty="0"/>
              <a:t>Infoühikud</a:t>
            </a:r>
            <a:endParaRPr lang="en-US" dirty="0"/>
          </a:p>
          <a:p>
            <a:r>
              <a:rPr lang="et-EE" dirty="0"/>
              <a:t>Arvuti</a:t>
            </a:r>
          </a:p>
          <a:p>
            <a:r>
              <a:rPr lang="et-EE" dirty="0"/>
              <a:t>Protsessor</a:t>
            </a:r>
          </a:p>
          <a:p>
            <a:r>
              <a:rPr lang="et-EE" dirty="0"/>
              <a:t>Emaplaat</a:t>
            </a:r>
          </a:p>
          <a:p>
            <a:r>
              <a:rPr lang="et-EE" dirty="0"/>
              <a:t>Mälud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609A-2203-FA45-A7DF-8A092C2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577-135E-2E4A-B63E-4C34EAD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Kujundada teadmised arvuti ülesehitusest, komponentidest ning riistvara toodetest. Anda ülevaade operatsioonisüsteemide ülesehitusest ja tööpõhimõtetest.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2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6F04-DC6E-7344-977B-700E5D55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lühikirjeldus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17BD0-4CCC-F04C-A875-2E64CF51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Sissejuhatus riistvara maailma. Personaalarvuti ehituse põhiprintsiibid. Ülevaade personaalarvutite komponentidest ning lisaseadmetest. Erinevate komponentide tööpõhimõtetega tutvumine. Operatsioonisüsteemide jagunemine: </a:t>
            </a:r>
            <a:r>
              <a:rPr lang="et-EE" dirty="0" err="1"/>
              <a:t>single-tasking</a:t>
            </a:r>
            <a:r>
              <a:rPr lang="et-EE" dirty="0"/>
              <a:t> vs </a:t>
            </a:r>
            <a:r>
              <a:rPr lang="et-EE" dirty="0" err="1"/>
              <a:t>multitasking</a:t>
            </a:r>
            <a:r>
              <a:rPr lang="et-EE" dirty="0"/>
              <a:t>, reaalajasüsteemid. Operatsioonisüsteemide alamsüsteemid: protsessihaldus, mäluhaldus, virtuaalmälu, failihaldus, mass-salvestus seadmed, sisend-väljundseadmed, kommunikatsioon.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3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342B-A6EC-B847-8F2C-0816DFA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Õpiväljundid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D3A5-E7C3-9047-B6CF-DF27170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Üliõpilasel on teadmised arvuti riistvaralistest komponentidest, nende tööpõhimõtetest ja omavahelisest sobivusest. Üliõpilane tunneb operatsioonisüsteemide olemust ja teab nende toimimispõhimõtteid.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6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Eelteadmiste</a:t>
            </a:r>
            <a:r>
              <a:rPr lang="en-US" dirty="0"/>
              <a:t>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78848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dirty="0"/>
              <a:t>https://</a:t>
            </a:r>
            <a:r>
              <a:rPr lang="en-GB" sz="6000" dirty="0" err="1"/>
              <a:t>bit.ly</a:t>
            </a:r>
            <a:r>
              <a:rPr lang="en-GB" sz="6000" dirty="0"/>
              <a:t>/31AWAu9</a:t>
            </a:r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34383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31602</TotalTime>
  <Words>1995</Words>
  <Application>Microsoft Office PowerPoint</Application>
  <PresentationFormat>Laiekraan</PresentationFormat>
  <Paragraphs>443</Paragraphs>
  <Slides>45</Slides>
  <Notes>32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45</vt:i4>
      </vt:variant>
    </vt:vector>
  </HeadingPairs>
  <TitlesOfParts>
    <vt:vector size="49" baseType="lpstr">
      <vt:lpstr>Arial</vt:lpstr>
      <vt:lpstr>Calibri</vt:lpstr>
      <vt:lpstr>Tw Cen MT</vt:lpstr>
      <vt:lpstr>Circuit</vt:lpstr>
      <vt:lpstr>Riistvara ja operatsioonisüsteemide alused  HKI5085.HK </vt:lpstr>
      <vt:lpstr>Minust</vt:lpstr>
      <vt:lpstr>Esimene kokkupuude</vt:lpstr>
      <vt:lpstr>Tutvumisring </vt:lpstr>
      <vt:lpstr>Tänane Loeng</vt:lpstr>
      <vt:lpstr>Aine eesmärk</vt:lpstr>
      <vt:lpstr>Aine lühikirjeldus</vt:lpstr>
      <vt:lpstr>Õpiväljundid</vt:lpstr>
      <vt:lpstr>Eelteadmiste test</vt:lpstr>
      <vt:lpstr>Moodle</vt:lpstr>
      <vt:lpstr>Kahendsüsteem</vt:lpstr>
      <vt:lpstr>Kahendsüsteem</vt:lpstr>
      <vt:lpstr>Kahendsüsteem Binary decimal</vt:lpstr>
      <vt:lpstr>Kahendsüsteem Decimal  Binary</vt:lpstr>
      <vt:lpstr>MEGA VS MIBI</vt:lpstr>
      <vt:lpstr>MEGA VS MIBI</vt:lpstr>
      <vt:lpstr>MEGA VS MIBI</vt:lpstr>
      <vt:lpstr>Arvuti</vt:lpstr>
      <vt:lpstr>Millest koosneb arvuti?</vt:lpstr>
      <vt:lpstr>Protsessor</vt:lpstr>
      <vt:lpstr>Protsessor</vt:lpstr>
      <vt:lpstr>Protsessor</vt:lpstr>
      <vt:lpstr>Protsessor</vt:lpstr>
      <vt:lpstr>Moore’I seadus</vt:lpstr>
      <vt:lpstr>PowerPointi esitlus</vt:lpstr>
      <vt:lpstr>Protsessori jahutus</vt:lpstr>
      <vt:lpstr>PowerPointi esitlus</vt:lpstr>
      <vt:lpstr>Vaheülesanne</vt:lpstr>
      <vt:lpstr>Emaplaat</vt:lpstr>
      <vt:lpstr>Emaplaat</vt:lpstr>
      <vt:lpstr>BIOS – Basic Input-Output System</vt:lpstr>
      <vt:lpstr>UEFI - Unified Extensible Firmware Interface</vt:lpstr>
      <vt:lpstr>Suurus (Form factor)</vt:lpstr>
      <vt:lpstr>Protsessori pesa (socket)</vt:lpstr>
      <vt:lpstr>Kiibistik (chipset)</vt:lpstr>
      <vt:lpstr>PESAD (SLOTS)</vt:lpstr>
      <vt:lpstr>Ühendused</vt:lpstr>
      <vt:lpstr>Vaheülesanne</vt:lpstr>
      <vt:lpstr>Mälud</vt:lpstr>
      <vt:lpstr>Mälud</vt:lpstr>
      <vt:lpstr>Mälud</vt:lpstr>
      <vt:lpstr>Vaheülesanne</vt:lpstr>
      <vt:lpstr>Kodune töö</vt:lpstr>
      <vt:lpstr>Koduse töö teemad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145</cp:revision>
  <dcterms:created xsi:type="dcterms:W3CDTF">2019-08-18T10:01:28Z</dcterms:created>
  <dcterms:modified xsi:type="dcterms:W3CDTF">2021-05-05T06:41:42Z</dcterms:modified>
</cp:coreProperties>
</file>